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 id="279"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One" charset="1" panose="02000604000000020004"/>
      <p:regular r:id="rId10"/>
    </p:embeddedFont>
    <p:embeddedFont>
      <p:font typeface="Intro Rust Base Shade" charset="1" panose="00000500000000000000"/>
      <p:regular r:id="rId11"/>
    </p:embeddedFont>
    <p:embeddedFont>
      <p:font typeface="Proxima Nova" charset="1" panose="02000506030000020004"/>
      <p:regular r:id="rId12"/>
    </p:embeddedFont>
    <p:embeddedFont>
      <p:font typeface="Proxima Nova Bold" charset="1" panose="02000506030000020004"/>
      <p:regular r:id="rId13"/>
    </p:embeddedFont>
    <p:embeddedFont>
      <p:font typeface="Proxima Nova Italics" charset="1" panose="02000506030000020004"/>
      <p:regular r:id="rId14"/>
    </p:embeddedFont>
    <p:embeddedFont>
      <p:font typeface="Proxima Nova Bold Italics" charset="1" panose="02000506030000020004"/>
      <p:regular r:id="rId15"/>
    </p:embeddedFont>
    <p:embeddedFont>
      <p:font typeface="Proxima Nova Light" charset="1" panose="02000506030000020004"/>
      <p:regular r:id="rId16"/>
    </p:embeddedFont>
    <p:embeddedFont>
      <p:font typeface="Proxima Nova Light Italics" charset="1" panose="02000506030000020004"/>
      <p:regular r:id="rId17"/>
    </p:embeddedFont>
    <p:embeddedFont>
      <p:font typeface="Proxima Nova Heavy" charset="1" panose="02000506030000020004"/>
      <p:regular r:id="rId18"/>
    </p:embeddedFont>
    <p:embeddedFont>
      <p:font typeface="Proxima Nova Heavy Italics" charset="1" panose="020005060300000200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Nourd" charset="1" panose="00000500000000000000"/>
      <p:regular r:id="rId26"/>
    </p:embeddedFont>
    <p:embeddedFont>
      <p:font typeface="Nourd Bold" charset="1" panose="00000800000000000000"/>
      <p:regular r:id="rId27"/>
    </p:embeddedFont>
    <p:embeddedFont>
      <p:font typeface="Nourd Light" charset="1" panose="00000400000000000000"/>
      <p:regular r:id="rId28"/>
    </p:embeddedFont>
    <p:embeddedFont>
      <p:font typeface="Nourd Medium" charset="1" panose="00000600000000000000"/>
      <p:regular r:id="rId29"/>
    </p:embeddedFont>
    <p:embeddedFont>
      <p:font typeface="Nourd Semi-Bold" charset="1" panose="00000700000000000000"/>
      <p:regular r:id="rId30"/>
    </p:embeddedFont>
    <p:embeddedFont>
      <p:font typeface="Nourd Heavy" charset="1" panose="00000A00000000000000"/>
      <p:regular r:id="rId31"/>
    </p:embeddedFont>
    <p:embeddedFont>
      <p:font typeface="Barlow" charset="1" panose="00000500000000000000"/>
      <p:regular r:id="rId32"/>
    </p:embeddedFont>
    <p:embeddedFont>
      <p:font typeface="Barlow Bold" charset="1" panose="00000800000000000000"/>
      <p:regular r:id="rId33"/>
    </p:embeddedFont>
    <p:embeddedFont>
      <p:font typeface="Barlow Italics" charset="1" panose="00000500000000000000"/>
      <p:regular r:id="rId34"/>
    </p:embeddedFont>
    <p:embeddedFont>
      <p:font typeface="Barlow Bold Italics" charset="1" panose="00000800000000000000"/>
      <p:regular r:id="rId35"/>
    </p:embeddedFont>
    <p:embeddedFont>
      <p:font typeface="Barlow Thin" charset="1" panose="00000300000000000000"/>
      <p:regular r:id="rId36"/>
    </p:embeddedFont>
    <p:embeddedFont>
      <p:font typeface="Barlow Thin Italics" charset="1" panose="00000300000000000000"/>
      <p:regular r:id="rId37"/>
    </p:embeddedFont>
    <p:embeddedFont>
      <p:font typeface="Barlow Extra-Light" charset="1" panose="00000300000000000000"/>
      <p:regular r:id="rId38"/>
    </p:embeddedFont>
    <p:embeddedFont>
      <p:font typeface="Barlow Extra-Light Italics" charset="1" panose="00000300000000000000"/>
      <p:regular r:id="rId39"/>
    </p:embeddedFont>
    <p:embeddedFont>
      <p:font typeface="Barlow Light" charset="1" panose="00000400000000000000"/>
      <p:regular r:id="rId40"/>
    </p:embeddedFont>
    <p:embeddedFont>
      <p:font typeface="Barlow Light Italics" charset="1" panose="00000400000000000000"/>
      <p:regular r:id="rId41"/>
    </p:embeddedFont>
    <p:embeddedFont>
      <p:font typeface="Barlow Medium" charset="1" panose="00000600000000000000"/>
      <p:regular r:id="rId42"/>
    </p:embeddedFont>
    <p:embeddedFont>
      <p:font typeface="Barlow Medium Italics" charset="1" panose="00000600000000000000"/>
      <p:regular r:id="rId43"/>
    </p:embeddedFont>
    <p:embeddedFont>
      <p:font typeface="Barlow Semi-Bold" charset="1" panose="00000700000000000000"/>
      <p:regular r:id="rId44"/>
    </p:embeddedFont>
    <p:embeddedFont>
      <p:font typeface="Barlow Semi-Bold Italics" charset="1" panose="00000700000000000000"/>
      <p:regular r:id="rId45"/>
    </p:embeddedFont>
    <p:embeddedFont>
      <p:font typeface="Barlow Ultra-Bold" charset="1" panose="00000900000000000000"/>
      <p:regular r:id="rId46"/>
    </p:embeddedFont>
    <p:embeddedFont>
      <p:font typeface="Barlow Ultra-Bold Italics" charset="1" panose="00000900000000000000"/>
      <p:regular r:id="rId47"/>
    </p:embeddedFont>
    <p:embeddedFont>
      <p:font typeface="Barlow Heavy" charset="1" panose="00000A00000000000000"/>
      <p:regular r:id="rId48"/>
    </p:embeddedFont>
    <p:embeddedFont>
      <p:font typeface="Barlow Heavy Italics" charset="1" panose="00000A00000000000000"/>
      <p:regular r:id="rId49"/>
    </p:embeddedFont>
    <p:embeddedFont>
      <p:font typeface="Rubik Bubble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71" Target="slides/slide21.xml" Type="http://schemas.openxmlformats.org/officeDocument/2006/relationships/slide"/><Relationship Id="rId72" Target="slides/slide22.xml" Type="http://schemas.openxmlformats.org/officeDocument/2006/relationships/slide"/><Relationship Id="rId73" Target="slides/slide23.xml" Type="http://schemas.openxmlformats.org/officeDocument/2006/relationships/slide"/><Relationship Id="rId74" Target="slides/slide2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4.pn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7.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44.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8242737" y="2208143"/>
            <a:ext cx="8810927" cy="5746257"/>
          </a:xfrm>
          <a:custGeom>
            <a:avLst/>
            <a:gdLst/>
            <a:ahLst/>
            <a:cxnLst/>
            <a:rect r="r" b="b" t="t" l="l"/>
            <a:pathLst>
              <a:path h="5746257" w="8810927">
                <a:moveTo>
                  <a:pt x="0" y="0"/>
                </a:moveTo>
                <a:lnTo>
                  <a:pt x="8810927" y="0"/>
                </a:lnTo>
                <a:lnTo>
                  <a:pt x="8810927" y="5746257"/>
                </a:lnTo>
                <a:lnTo>
                  <a:pt x="0" y="5746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596961">
            <a:off x="-1432340" y="6872827"/>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01367">
            <a:off x="714950" y="8429479"/>
            <a:ext cx="3625255" cy="4816160"/>
          </a:xfrm>
          <a:custGeom>
            <a:avLst/>
            <a:gdLst/>
            <a:ahLst/>
            <a:cxnLst/>
            <a:rect r="r" b="b" t="t" l="l"/>
            <a:pathLst>
              <a:path h="4816160" w="3625255">
                <a:moveTo>
                  <a:pt x="0" y="0"/>
                </a:moveTo>
                <a:lnTo>
                  <a:pt x="3625255" y="0"/>
                </a:lnTo>
                <a:lnTo>
                  <a:pt x="3625255" y="4816161"/>
                </a:lnTo>
                <a:lnTo>
                  <a:pt x="0" y="48161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123381">
            <a:off x="15383533" y="-370895"/>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395011">
            <a:off x="13558858" y="-1158072"/>
            <a:ext cx="2921537" cy="3881268"/>
          </a:xfrm>
          <a:custGeom>
            <a:avLst/>
            <a:gdLst/>
            <a:ahLst/>
            <a:cxnLst/>
            <a:rect r="r" b="b" t="t" l="l"/>
            <a:pathLst>
              <a:path h="3881268" w="2921537">
                <a:moveTo>
                  <a:pt x="0" y="0"/>
                </a:moveTo>
                <a:lnTo>
                  <a:pt x="2921536" y="0"/>
                </a:lnTo>
                <a:lnTo>
                  <a:pt x="2921536" y="3881269"/>
                </a:lnTo>
                <a:lnTo>
                  <a:pt x="0" y="38812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028700" y="3313681"/>
            <a:ext cx="7214037" cy="2386333"/>
          </a:xfrm>
          <a:prstGeom prst="rect">
            <a:avLst/>
          </a:prstGeom>
        </p:spPr>
        <p:txBody>
          <a:bodyPr anchor="t" rtlCol="false" tIns="0" lIns="0" bIns="0" rIns="0">
            <a:spAutoFit/>
          </a:bodyPr>
          <a:lstStyle/>
          <a:p>
            <a:pPr algn="l">
              <a:lnSpc>
                <a:spcPts val="9200"/>
              </a:lnSpc>
            </a:pPr>
            <a:r>
              <a:rPr lang="en-US" sz="9200" spc="92">
                <a:solidFill>
                  <a:srgbClr val="0086B3"/>
                </a:solidFill>
                <a:latin typeface="Proxima Nova Bold"/>
              </a:rPr>
              <a:t>HR DATA</a:t>
            </a:r>
          </a:p>
          <a:p>
            <a:pPr algn="l">
              <a:lnSpc>
                <a:spcPts val="9200"/>
              </a:lnSpc>
            </a:pPr>
            <a:r>
              <a:rPr lang="en-US" sz="9200" spc="92">
                <a:solidFill>
                  <a:srgbClr val="0086B3"/>
                </a:solidFill>
                <a:latin typeface="Proxima Nova Bold"/>
              </a:rPr>
              <a:t>ANALYSIS</a:t>
            </a:r>
          </a:p>
        </p:txBody>
      </p:sp>
      <p:sp>
        <p:nvSpPr>
          <p:cNvPr name="TextBox 8" id="8"/>
          <p:cNvSpPr txBox="true"/>
          <p:nvPr/>
        </p:nvSpPr>
        <p:spPr>
          <a:xfrm rot="0">
            <a:off x="1028700" y="5580537"/>
            <a:ext cx="6595891" cy="537845"/>
          </a:xfrm>
          <a:prstGeom prst="rect">
            <a:avLst/>
          </a:prstGeom>
        </p:spPr>
        <p:txBody>
          <a:bodyPr anchor="t" rtlCol="false" tIns="0" lIns="0" bIns="0" rIns="0">
            <a:spAutoFit/>
          </a:bodyPr>
          <a:lstStyle/>
          <a:p>
            <a:pPr algn="l">
              <a:lnSpc>
                <a:spcPts val="4419"/>
              </a:lnSpc>
            </a:pPr>
            <a:r>
              <a:rPr lang="en-US" sz="3399">
                <a:solidFill>
                  <a:srgbClr val="1F294C"/>
                </a:solidFill>
                <a:latin typeface="Proxima Nova"/>
              </a:rPr>
              <a:t>Using Excel And PowerBi</a:t>
            </a:r>
          </a:p>
        </p:txBody>
      </p:sp>
      <p:sp>
        <p:nvSpPr>
          <p:cNvPr name="TextBox 9" id="9"/>
          <p:cNvSpPr txBox="true"/>
          <p:nvPr/>
        </p:nvSpPr>
        <p:spPr>
          <a:xfrm rot="0">
            <a:off x="1028700" y="7018909"/>
            <a:ext cx="6595891" cy="424180"/>
          </a:xfrm>
          <a:prstGeom prst="rect">
            <a:avLst/>
          </a:prstGeom>
        </p:spPr>
        <p:txBody>
          <a:bodyPr anchor="t" rtlCol="false" tIns="0" lIns="0" bIns="0" rIns="0">
            <a:spAutoFit/>
          </a:bodyPr>
          <a:lstStyle/>
          <a:p>
            <a:pPr algn="l">
              <a:lnSpc>
                <a:spcPts val="3200"/>
              </a:lnSpc>
            </a:pPr>
            <a:r>
              <a:rPr lang="en-US" sz="3200" spc="32">
                <a:solidFill>
                  <a:srgbClr val="0086B3"/>
                </a:solidFill>
                <a:latin typeface="Proxima Nova"/>
              </a:rPr>
              <a:t>Prepared by </a:t>
            </a:r>
            <a:r>
              <a:rPr lang="en-US" sz="3200" spc="32" u="sng">
                <a:solidFill>
                  <a:srgbClr val="0086B3"/>
                </a:solidFill>
                <a:latin typeface="Proxima Nova"/>
              </a:rPr>
              <a:t>Naman Kamra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5844" y="2347643"/>
            <a:ext cx="9749988" cy="5591715"/>
          </a:xfrm>
          <a:custGeom>
            <a:avLst/>
            <a:gdLst/>
            <a:ahLst/>
            <a:cxnLst/>
            <a:rect r="r" b="b" t="t" l="l"/>
            <a:pathLst>
              <a:path h="5591715" w="9749988">
                <a:moveTo>
                  <a:pt x="0" y="0"/>
                </a:moveTo>
                <a:lnTo>
                  <a:pt x="9749988" y="0"/>
                </a:lnTo>
                <a:lnTo>
                  <a:pt x="9749988" y="5591714"/>
                </a:lnTo>
                <a:lnTo>
                  <a:pt x="0" y="5591714"/>
                </a:lnTo>
                <a:lnTo>
                  <a:pt x="0" y="0"/>
                </a:lnTo>
                <a:close/>
              </a:path>
            </a:pathLst>
          </a:custGeom>
          <a:blipFill>
            <a:blip r:embed="rId10"/>
            <a:stretch>
              <a:fillRect l="0" t="0" r="0" b="0"/>
            </a:stretch>
          </a:blipFill>
        </p:spPr>
      </p:sp>
      <p:sp>
        <p:nvSpPr>
          <p:cNvPr name="Freeform 7" id="7"/>
          <p:cNvSpPr/>
          <p:nvPr/>
        </p:nvSpPr>
        <p:spPr>
          <a:xfrm flipH="false" flipV="false" rot="0">
            <a:off x="16133808" y="8434961"/>
            <a:ext cx="1345041" cy="1345041"/>
          </a:xfrm>
          <a:custGeom>
            <a:avLst/>
            <a:gdLst/>
            <a:ahLst/>
            <a:cxnLst/>
            <a:rect r="r" b="b" t="t" l="l"/>
            <a:pathLst>
              <a:path h="1345041" w="1345041">
                <a:moveTo>
                  <a:pt x="0" y="0"/>
                </a:moveTo>
                <a:lnTo>
                  <a:pt x="1345041" y="0"/>
                </a:lnTo>
                <a:lnTo>
                  <a:pt x="1345041" y="1345040"/>
                </a:lnTo>
                <a:lnTo>
                  <a:pt x="0" y="13450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95437" y="317087"/>
            <a:ext cx="13149595" cy="1519465"/>
          </a:xfrm>
          <a:prstGeom prst="rect">
            <a:avLst/>
          </a:prstGeom>
        </p:spPr>
        <p:txBody>
          <a:bodyPr anchor="t" rtlCol="false" tIns="0" lIns="0" bIns="0" rIns="0">
            <a:spAutoFit/>
          </a:bodyPr>
          <a:lstStyle/>
          <a:p>
            <a:pPr algn="l">
              <a:lnSpc>
                <a:spcPts val="3940"/>
              </a:lnSpc>
            </a:pPr>
            <a:r>
              <a:rPr lang="en-US" sz="3940" spc="39">
                <a:solidFill>
                  <a:srgbClr val="0086B3"/>
                </a:solidFill>
                <a:latin typeface="Proxima Nova Bold"/>
              </a:rPr>
              <a:t>IN POWER BI, ESTABLISH A RELATIONSHIP BETWEEN THE "EMPLOYEEID" IN THE EMPLOYEE DATA AND THE "EMPLOYEEID" IN THE TIME TRACKING DATA</a:t>
            </a:r>
          </a:p>
        </p:txBody>
      </p:sp>
      <p:sp>
        <p:nvSpPr>
          <p:cNvPr name="TextBox 9" id="9"/>
          <p:cNvSpPr txBox="true"/>
          <p:nvPr/>
        </p:nvSpPr>
        <p:spPr>
          <a:xfrm rot="0">
            <a:off x="10697347" y="2692585"/>
            <a:ext cx="5905784" cy="4566296"/>
          </a:xfrm>
          <a:prstGeom prst="rect">
            <a:avLst/>
          </a:prstGeom>
        </p:spPr>
        <p:txBody>
          <a:bodyPr anchor="t" rtlCol="false" tIns="0" lIns="0" bIns="0" rIns="0">
            <a:spAutoFit/>
          </a:bodyPr>
          <a:lstStyle/>
          <a:p>
            <a:pPr algn="ctr">
              <a:lnSpc>
                <a:spcPts val="4038"/>
              </a:lnSpc>
            </a:pPr>
            <a:r>
              <a:rPr lang="en-US" sz="2884">
                <a:solidFill>
                  <a:srgbClr val="000000"/>
                </a:solidFill>
                <a:latin typeface="Canva Sans Bold"/>
              </a:rPr>
              <a:t>In Power BI, creating relationships between tables is crucial. These connections allow you to combine data from various sources, unlocking deeper insights and richer analysis. This empowers you to tell a more comprehensive data story within Power BI reports.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74354" y="2110198"/>
            <a:ext cx="11561831" cy="391484"/>
          </a:xfrm>
          <a:custGeom>
            <a:avLst/>
            <a:gdLst/>
            <a:ahLst/>
            <a:cxnLst/>
            <a:rect r="r" b="b" t="t" l="l"/>
            <a:pathLst>
              <a:path h="391484" w="11561831">
                <a:moveTo>
                  <a:pt x="0" y="0"/>
                </a:moveTo>
                <a:lnTo>
                  <a:pt x="11561831" y="0"/>
                </a:lnTo>
                <a:lnTo>
                  <a:pt x="11561831" y="391485"/>
                </a:lnTo>
                <a:lnTo>
                  <a:pt x="0" y="391485"/>
                </a:lnTo>
                <a:lnTo>
                  <a:pt x="0" y="0"/>
                </a:lnTo>
                <a:close/>
              </a:path>
            </a:pathLst>
          </a:custGeom>
          <a:blipFill>
            <a:blip r:embed="rId10"/>
            <a:stretch>
              <a:fillRect l="0" t="0" r="0" b="0"/>
            </a:stretch>
          </a:blipFill>
        </p:spPr>
      </p:sp>
      <p:sp>
        <p:nvSpPr>
          <p:cNvPr name="Freeform 7" id="7"/>
          <p:cNvSpPr/>
          <p:nvPr/>
        </p:nvSpPr>
        <p:spPr>
          <a:xfrm flipH="false" flipV="false" rot="0">
            <a:off x="3772153" y="3011614"/>
            <a:ext cx="3193253" cy="5981171"/>
          </a:xfrm>
          <a:custGeom>
            <a:avLst/>
            <a:gdLst/>
            <a:ahLst/>
            <a:cxnLst/>
            <a:rect r="r" b="b" t="t" l="l"/>
            <a:pathLst>
              <a:path h="5981171" w="3193253">
                <a:moveTo>
                  <a:pt x="0" y="0"/>
                </a:moveTo>
                <a:lnTo>
                  <a:pt x="3193254" y="0"/>
                </a:lnTo>
                <a:lnTo>
                  <a:pt x="3193254" y="5981171"/>
                </a:lnTo>
                <a:lnTo>
                  <a:pt x="0" y="5981171"/>
                </a:lnTo>
                <a:lnTo>
                  <a:pt x="0" y="0"/>
                </a:lnTo>
                <a:close/>
              </a:path>
            </a:pathLst>
          </a:custGeom>
          <a:blipFill>
            <a:blip r:embed="rId11"/>
            <a:stretch>
              <a:fillRect l="0" t="0" r="0" b="0"/>
            </a:stretch>
          </a:blipFill>
        </p:spPr>
      </p:sp>
      <p:sp>
        <p:nvSpPr>
          <p:cNvPr name="Freeform 8" id="8"/>
          <p:cNvSpPr/>
          <p:nvPr/>
        </p:nvSpPr>
        <p:spPr>
          <a:xfrm flipH="false" flipV="false" rot="0">
            <a:off x="7296822" y="6624588"/>
            <a:ext cx="2815479" cy="3662412"/>
          </a:xfrm>
          <a:custGeom>
            <a:avLst/>
            <a:gdLst/>
            <a:ahLst/>
            <a:cxnLst/>
            <a:rect r="r" b="b" t="t" l="l"/>
            <a:pathLst>
              <a:path h="3662412" w="2815479">
                <a:moveTo>
                  <a:pt x="0" y="0"/>
                </a:moveTo>
                <a:lnTo>
                  <a:pt x="2815479" y="0"/>
                </a:lnTo>
                <a:lnTo>
                  <a:pt x="2815479" y="3662412"/>
                </a:lnTo>
                <a:lnTo>
                  <a:pt x="0" y="36624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95437" y="317087"/>
            <a:ext cx="13149595" cy="1519465"/>
          </a:xfrm>
          <a:prstGeom prst="rect">
            <a:avLst/>
          </a:prstGeom>
        </p:spPr>
        <p:txBody>
          <a:bodyPr anchor="t" rtlCol="false" tIns="0" lIns="0" bIns="0" rIns="0">
            <a:spAutoFit/>
          </a:bodyPr>
          <a:lstStyle/>
          <a:p>
            <a:pPr algn="l">
              <a:lnSpc>
                <a:spcPts val="3940"/>
              </a:lnSpc>
            </a:pPr>
            <a:r>
              <a:rPr lang="en-US" sz="3940" spc="39">
                <a:solidFill>
                  <a:srgbClr val="0086B3"/>
                </a:solidFill>
                <a:latin typeface="Proxima Nova Bold"/>
              </a:rPr>
              <a:t>IN POWER BI, ESTABLISH A RELATIONSHIP BETWEEN THE "EMPLOYEEID" IN THE EMPLOYEE DATA AND THE "EMPLOYEEID" IN THE TIME TRACKING DATA</a:t>
            </a:r>
          </a:p>
        </p:txBody>
      </p:sp>
      <p:sp>
        <p:nvSpPr>
          <p:cNvPr name="TextBox 10" id="10"/>
          <p:cNvSpPr txBox="true"/>
          <p:nvPr/>
        </p:nvSpPr>
        <p:spPr>
          <a:xfrm rot="0">
            <a:off x="10112301" y="2718179"/>
            <a:ext cx="7366548" cy="5584612"/>
          </a:xfrm>
          <a:prstGeom prst="rect">
            <a:avLst/>
          </a:prstGeom>
        </p:spPr>
        <p:txBody>
          <a:bodyPr anchor="t" rtlCol="false" tIns="0" lIns="0" bIns="0" rIns="0">
            <a:spAutoFit/>
          </a:bodyPr>
          <a:lstStyle/>
          <a:p>
            <a:pPr algn="ctr">
              <a:lnSpc>
                <a:spcPts val="4038"/>
              </a:lnSpc>
            </a:pPr>
            <a:r>
              <a:rPr lang="en-US" sz="2884">
                <a:solidFill>
                  <a:srgbClr val="000000"/>
                </a:solidFill>
                <a:latin typeface="Canva Sans Bold"/>
              </a:rPr>
              <a:t>The DAX calculation for the average tenure with managers offers a significant revelation within the dataset. Notably, the analysis suggests that employees, on average, have accrued around 4 years under their current manager. This insight indicates a level of stability in managerial connections, implying a consistent period of collaboration between employees and their managers.</a:t>
            </a:r>
          </a:p>
          <a:p>
            <a:pPr algn="ctr">
              <a:lnSpc>
                <a:spcPts val="403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88652" y="2358254"/>
            <a:ext cx="12280915" cy="3658703"/>
          </a:xfrm>
          <a:prstGeom prst="rect">
            <a:avLst/>
          </a:prstGeom>
        </p:spPr>
        <p:txBody>
          <a:bodyPr anchor="t" rtlCol="false" tIns="0" lIns="0" bIns="0" rIns="0">
            <a:spAutoFit/>
          </a:bodyPr>
          <a:lstStyle/>
          <a:p>
            <a:pPr algn="just" marL="448483" indent="-224242" lvl="1">
              <a:lnSpc>
                <a:spcPts val="2908"/>
              </a:lnSpc>
              <a:buFont typeface="Arial"/>
              <a:buChar char="•"/>
            </a:pPr>
            <a:r>
              <a:rPr lang="en-US" sz="2077">
                <a:solidFill>
                  <a:srgbClr val="000000"/>
                </a:solidFill>
                <a:latin typeface="Canva Sans Bold"/>
              </a:rPr>
              <a:t>Human Resources: Predominantly married employees (96), followed by singles (72) and divorced individuals (21).</a:t>
            </a:r>
          </a:p>
          <a:p>
            <a:pPr algn="just" marL="448483" indent="-224242" lvl="1">
              <a:lnSpc>
                <a:spcPts val="2908"/>
              </a:lnSpc>
              <a:buFont typeface="Arial"/>
              <a:buChar char="•"/>
            </a:pPr>
            <a:r>
              <a:rPr lang="en-US" sz="2077">
                <a:solidFill>
                  <a:srgbClr val="000000"/>
                </a:solidFill>
                <a:latin typeface="Canva Sans Bold"/>
              </a:rPr>
              <a:t>Research &amp; Development: A significant portion of married employees (1350), while Sales displays a mix of divorced (339), married (573), and single (426) individuals. Overall, across all departments, the majority are married (2019), followed by singles (1410) and divorced individuals (981). Insights into Employee Well-being:</a:t>
            </a:r>
          </a:p>
          <a:p>
            <a:pPr algn="just" marL="448483" indent="-224242" lvl="1">
              <a:lnSpc>
                <a:spcPts val="2908"/>
              </a:lnSpc>
              <a:buFont typeface="Arial"/>
              <a:buChar char="•"/>
            </a:pPr>
            <a:r>
              <a:rPr lang="en-US" sz="2077">
                <a:solidFill>
                  <a:srgbClr val="000000"/>
                </a:solidFill>
                <a:latin typeface="Canva Sans Bold"/>
              </a:rPr>
              <a:t>Human Resources: A balanced distribution of marital statuses implies workforce diversity.</a:t>
            </a:r>
          </a:p>
          <a:p>
            <a:pPr algn="just" marL="448483" indent="-224242" lvl="1">
              <a:lnSpc>
                <a:spcPts val="2908"/>
              </a:lnSpc>
              <a:buFont typeface="Arial"/>
              <a:buChar char="•"/>
            </a:pPr>
            <a:r>
              <a:rPr lang="en-US" sz="2077">
                <a:solidFill>
                  <a:srgbClr val="000000"/>
                </a:solidFill>
                <a:latin typeface="Canva Sans Bold"/>
              </a:rPr>
              <a:t>Research &amp; Development: The higher number of married employees suggests a potentially stable, family-oriented segment.</a:t>
            </a:r>
          </a:p>
          <a:p>
            <a:pPr algn="just">
              <a:lnSpc>
                <a:spcPts val="2908"/>
              </a:lnSpc>
            </a:pPr>
          </a:p>
        </p:txBody>
      </p:sp>
      <p:sp>
        <p:nvSpPr>
          <p:cNvPr name="Freeform 7" id="7"/>
          <p:cNvSpPr/>
          <p:nvPr/>
        </p:nvSpPr>
        <p:spPr>
          <a:xfrm flipH="false" flipV="false" rot="0">
            <a:off x="5753643" y="6681899"/>
            <a:ext cx="6893746" cy="1727045"/>
          </a:xfrm>
          <a:custGeom>
            <a:avLst/>
            <a:gdLst/>
            <a:ahLst/>
            <a:cxnLst/>
            <a:rect r="r" b="b" t="t" l="l"/>
            <a:pathLst>
              <a:path h="1727045" w="6893746">
                <a:moveTo>
                  <a:pt x="0" y="0"/>
                </a:moveTo>
                <a:lnTo>
                  <a:pt x="6893746" y="0"/>
                </a:lnTo>
                <a:lnTo>
                  <a:pt x="6893746" y="1727045"/>
                </a:lnTo>
                <a:lnTo>
                  <a:pt x="0" y="1727045"/>
                </a:lnTo>
                <a:lnTo>
                  <a:pt x="0" y="0"/>
                </a:lnTo>
                <a:close/>
              </a:path>
            </a:pathLst>
          </a:custGeom>
          <a:blipFill>
            <a:blip r:embed="rId10"/>
            <a:stretch>
              <a:fillRect l="0" t="-1991" r="0" b="-1991"/>
            </a:stretch>
          </a:blipFill>
        </p:spPr>
      </p:sp>
      <p:sp>
        <p:nvSpPr>
          <p:cNvPr name="Freeform 8" id="8"/>
          <p:cNvSpPr/>
          <p:nvPr/>
        </p:nvSpPr>
        <p:spPr>
          <a:xfrm flipH="false" flipV="false" rot="0">
            <a:off x="14977055" y="4294144"/>
            <a:ext cx="1219477" cy="4114800"/>
          </a:xfrm>
          <a:custGeom>
            <a:avLst/>
            <a:gdLst/>
            <a:ahLst/>
            <a:cxnLst/>
            <a:rect r="r" b="b" t="t" l="l"/>
            <a:pathLst>
              <a:path h="4114800" w="1219477">
                <a:moveTo>
                  <a:pt x="0" y="0"/>
                </a:moveTo>
                <a:lnTo>
                  <a:pt x="1219477" y="0"/>
                </a:lnTo>
                <a:lnTo>
                  <a:pt x="12194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309958" y="508703"/>
            <a:ext cx="13458139" cy="1553064"/>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USING EXCEL, CREATE A PIVOT TABLE THAT DISPLAYS THE COUNT OF EMPLOYEES IN EACH MARITAL STATUS CATEGORY, SEGMENTED BY DEPARTMENT. </a:t>
            </a:r>
          </a:p>
          <a:p>
            <a:pPr algn="l">
              <a:lnSpc>
                <a:spcPts val="301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2205377"/>
            <a:ext cx="7702976" cy="6787408"/>
          </a:xfrm>
          <a:custGeom>
            <a:avLst/>
            <a:gdLst/>
            <a:ahLst/>
            <a:cxnLst/>
            <a:rect r="r" b="b" t="t" l="l"/>
            <a:pathLst>
              <a:path h="6787408" w="7702976">
                <a:moveTo>
                  <a:pt x="0" y="0"/>
                </a:moveTo>
                <a:lnTo>
                  <a:pt x="7702976" y="0"/>
                </a:lnTo>
                <a:lnTo>
                  <a:pt x="7702976" y="6787408"/>
                </a:lnTo>
                <a:lnTo>
                  <a:pt x="0" y="6787408"/>
                </a:lnTo>
                <a:lnTo>
                  <a:pt x="0" y="0"/>
                </a:lnTo>
                <a:close/>
              </a:path>
            </a:pathLst>
          </a:custGeom>
          <a:blipFill>
            <a:blip r:embed="rId10"/>
            <a:stretch>
              <a:fillRect l="0" t="0" r="0" b="0"/>
            </a:stretch>
          </a:blipFill>
        </p:spPr>
      </p:sp>
      <p:sp>
        <p:nvSpPr>
          <p:cNvPr name="Freeform 7" id="7"/>
          <p:cNvSpPr/>
          <p:nvPr/>
        </p:nvSpPr>
        <p:spPr>
          <a:xfrm flipH="false" flipV="false" rot="0">
            <a:off x="15707950" y="5955694"/>
            <a:ext cx="1204514" cy="4114800"/>
          </a:xfrm>
          <a:custGeom>
            <a:avLst/>
            <a:gdLst/>
            <a:ahLst/>
            <a:cxnLst/>
            <a:rect r="r" b="b" t="t" l="l"/>
            <a:pathLst>
              <a:path h="4114800" w="1204514">
                <a:moveTo>
                  <a:pt x="0" y="0"/>
                </a:moveTo>
                <a:lnTo>
                  <a:pt x="1204514" y="0"/>
                </a:lnTo>
                <a:lnTo>
                  <a:pt x="120451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9144000" y="2727704"/>
            <a:ext cx="7850602" cy="3237042"/>
          </a:xfrm>
          <a:prstGeom prst="rect">
            <a:avLst/>
          </a:prstGeom>
        </p:spPr>
        <p:txBody>
          <a:bodyPr anchor="t" rtlCol="false" tIns="0" lIns="0" bIns="0" rIns="0">
            <a:spAutoFit/>
          </a:bodyPr>
          <a:lstStyle/>
          <a:p>
            <a:pPr algn="just">
              <a:lnSpc>
                <a:spcPts val="3214"/>
              </a:lnSpc>
            </a:pPr>
            <a:r>
              <a:rPr lang="en-US" sz="2295">
                <a:solidFill>
                  <a:srgbClr val="000000"/>
                </a:solidFill>
                <a:latin typeface="Canva Sans Bold"/>
              </a:rPr>
              <a:t>Encouragingly, 948 employees exhibit both above-average monthly income and job satisfaction. This key group highlights the potential to create a work environment that fosters financial well-being and job contentment. By understanding the factors that contribute to their positive experience, we can develop strategies to cultivate similar satisfaction across the entire workforce.</a:t>
            </a:r>
          </a:p>
        </p:txBody>
      </p:sp>
      <p:sp>
        <p:nvSpPr>
          <p:cNvPr name="TextBox 9" id="9"/>
          <p:cNvSpPr txBox="true"/>
          <p:nvPr/>
        </p:nvSpPr>
        <p:spPr>
          <a:xfrm rot="0">
            <a:off x="309958" y="508703"/>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APPLY CONDITIONAL FORMATTING TO HIGHLIGHT EMPLOYEES WITH BOTH ABOVE-AVERAGE MONTHLY INCOME AND ABOVE-AVERAGE JOB SATISFACTION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90237" y="1560641"/>
            <a:ext cx="9503158" cy="4213437"/>
          </a:xfrm>
          <a:custGeom>
            <a:avLst/>
            <a:gdLst/>
            <a:ahLst/>
            <a:cxnLst/>
            <a:rect r="r" b="b" t="t" l="l"/>
            <a:pathLst>
              <a:path h="4213437" w="9503158">
                <a:moveTo>
                  <a:pt x="0" y="0"/>
                </a:moveTo>
                <a:lnTo>
                  <a:pt x="9503158" y="0"/>
                </a:lnTo>
                <a:lnTo>
                  <a:pt x="9503158" y="4213436"/>
                </a:lnTo>
                <a:lnTo>
                  <a:pt x="0" y="4213436"/>
                </a:lnTo>
                <a:lnTo>
                  <a:pt x="0" y="0"/>
                </a:lnTo>
                <a:close/>
              </a:path>
            </a:pathLst>
          </a:custGeom>
          <a:blipFill>
            <a:blip r:embed="rId10"/>
            <a:stretch>
              <a:fillRect l="0" t="0" r="-8051" b="0"/>
            </a:stretch>
          </a:blipFill>
        </p:spPr>
      </p:sp>
      <p:sp>
        <p:nvSpPr>
          <p:cNvPr name="Freeform 7" id="7"/>
          <p:cNvSpPr/>
          <p:nvPr/>
        </p:nvSpPr>
        <p:spPr>
          <a:xfrm flipH="false" flipV="false" rot="0">
            <a:off x="15764863" y="4298700"/>
            <a:ext cx="1159625" cy="4114800"/>
          </a:xfrm>
          <a:custGeom>
            <a:avLst/>
            <a:gdLst/>
            <a:ahLst/>
            <a:cxnLst/>
            <a:rect r="r" b="b" t="t" l="l"/>
            <a:pathLst>
              <a:path h="4114800" w="1159625">
                <a:moveTo>
                  <a:pt x="0" y="0"/>
                </a:moveTo>
                <a:lnTo>
                  <a:pt x="1159626" y="0"/>
                </a:lnTo>
                <a:lnTo>
                  <a:pt x="115962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5917495" y="6206817"/>
            <a:ext cx="7850602" cy="3643008"/>
          </a:xfrm>
          <a:prstGeom prst="rect">
            <a:avLst/>
          </a:prstGeom>
        </p:spPr>
        <p:txBody>
          <a:bodyPr anchor="t" rtlCol="false" tIns="0" lIns="0" bIns="0" rIns="0">
            <a:spAutoFit/>
          </a:bodyPr>
          <a:lstStyle/>
          <a:p>
            <a:pPr algn="just">
              <a:lnSpc>
                <a:spcPts val="3214"/>
              </a:lnSpc>
            </a:pPr>
            <a:r>
              <a:rPr lang="en-US" sz="2295">
                <a:solidFill>
                  <a:srgbClr val="000000"/>
                </a:solidFill>
                <a:latin typeface="Canva Sans Bold"/>
              </a:rPr>
              <a:t>The line chart reveals a clear trend: employee turnover decreases with increasing tenure. This suggests that employees who stay with the company longer are more likely to remain. This could be due to a positive work environment, strong employee commitment, or both. Regardless, the finding highlights the importance of employee retention efforts, particularly for fostering satisfaction and loyalty among long-tenured employees.</a:t>
            </a:r>
          </a:p>
        </p:txBody>
      </p:sp>
      <p:sp>
        <p:nvSpPr>
          <p:cNvPr name="TextBox 9" id="9"/>
          <p:cNvSpPr txBox="true"/>
          <p:nvPr/>
        </p:nvSpPr>
        <p:spPr>
          <a:xfrm rot="0">
            <a:off x="309958" y="508703"/>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IN POWER BI, CREATE A LINE CHART THAT VISUALIZES THE TREND OF EMPLOYEE ATTRITION OVER THE YEARS. </a:t>
            </a:r>
          </a:p>
          <a:p>
            <a:pPr algn="l">
              <a:lnSpc>
                <a:spcPts val="301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714950" y="8286289"/>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481625" y="7318386"/>
            <a:ext cx="3324750" cy="2665845"/>
          </a:xfrm>
          <a:custGeom>
            <a:avLst/>
            <a:gdLst/>
            <a:ahLst/>
            <a:cxnLst/>
            <a:rect r="r" b="b" t="t" l="l"/>
            <a:pathLst>
              <a:path h="2665845" w="3324750">
                <a:moveTo>
                  <a:pt x="0" y="0"/>
                </a:moveTo>
                <a:lnTo>
                  <a:pt x="3324750" y="0"/>
                </a:lnTo>
                <a:lnTo>
                  <a:pt x="3324750" y="2665845"/>
                </a:lnTo>
                <a:lnTo>
                  <a:pt x="0" y="26658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23059" y="1642621"/>
            <a:ext cx="10907345" cy="5058314"/>
          </a:xfrm>
          <a:prstGeom prst="rect">
            <a:avLst/>
          </a:prstGeom>
        </p:spPr>
        <p:txBody>
          <a:bodyPr anchor="t" rtlCol="false" tIns="0" lIns="0" bIns="0" rIns="0">
            <a:spAutoFit/>
          </a:bodyPr>
          <a:lstStyle/>
          <a:p>
            <a:pPr algn="just">
              <a:lnSpc>
                <a:spcPts val="2868"/>
              </a:lnSpc>
            </a:pPr>
            <a:r>
              <a:rPr lang="en-US" sz="2048">
                <a:solidFill>
                  <a:srgbClr val="000000"/>
                </a:solidFill>
                <a:latin typeface="Canva Sans Bold"/>
              </a:rPr>
              <a:t>Creating a Star Schema: </a:t>
            </a:r>
          </a:p>
          <a:p>
            <a:pPr algn="just">
              <a:lnSpc>
                <a:spcPts val="2868"/>
              </a:lnSpc>
            </a:pPr>
            <a:r>
              <a:rPr lang="en-US" sz="2048">
                <a:solidFill>
                  <a:srgbClr val="000000"/>
                </a:solidFill>
                <a:latin typeface="Canva Sans Bold"/>
              </a:rPr>
              <a:t>1. Selection of Fact Table: </a:t>
            </a:r>
          </a:p>
          <a:p>
            <a:pPr algn="just">
              <a:lnSpc>
                <a:spcPts val="2868"/>
              </a:lnSpc>
            </a:pPr>
            <a:r>
              <a:rPr lang="en-US" sz="2048">
                <a:solidFill>
                  <a:srgbClr val="000000"/>
                </a:solidFill>
                <a:latin typeface="Canva Sans Bold"/>
              </a:rPr>
              <a:t>• Identify a central fact table that encapsulates key metrics such as attrition, monthly income, and performance ratings. In this context, "general_data" serves as the designated fact table. </a:t>
            </a:r>
          </a:p>
          <a:p>
            <a:pPr algn="just">
              <a:lnSpc>
                <a:spcPts val="2868"/>
              </a:lnSpc>
            </a:pPr>
          </a:p>
          <a:p>
            <a:pPr algn="just">
              <a:lnSpc>
                <a:spcPts val="2868"/>
              </a:lnSpc>
            </a:pPr>
            <a:r>
              <a:rPr lang="en-US" sz="2048">
                <a:solidFill>
                  <a:srgbClr val="000000"/>
                </a:solidFill>
                <a:latin typeface="Canva Sans Bold"/>
              </a:rPr>
              <a:t>2. Formation of Dimension Tables: </a:t>
            </a:r>
          </a:p>
          <a:p>
            <a:pPr algn="just">
              <a:lnSpc>
                <a:spcPts val="2868"/>
              </a:lnSpc>
            </a:pPr>
            <a:r>
              <a:rPr lang="en-US" sz="2048">
                <a:solidFill>
                  <a:srgbClr val="000000"/>
                </a:solidFill>
                <a:latin typeface="Canva Sans Bold"/>
              </a:rPr>
              <a:t>• Establish separate dimension tables to encapsulate specific details pertinent to the analysis. Notable dimension tables include *manager_survey_data," "in_time," and "out_time." </a:t>
            </a:r>
          </a:p>
          <a:p>
            <a:pPr algn="just">
              <a:lnSpc>
                <a:spcPts val="2868"/>
              </a:lnSpc>
            </a:pPr>
          </a:p>
          <a:p>
            <a:pPr algn="just">
              <a:lnSpc>
                <a:spcPts val="2868"/>
              </a:lnSpc>
            </a:pPr>
            <a:r>
              <a:rPr lang="en-US" sz="2048">
                <a:solidFill>
                  <a:srgbClr val="000000"/>
                </a:solidFill>
                <a:latin typeface="Canva Sans Bold"/>
              </a:rPr>
              <a:t>3. Establishment of Relationships: "employee_survey_data." </a:t>
            </a:r>
          </a:p>
          <a:p>
            <a:pPr algn="just">
              <a:lnSpc>
                <a:spcPts val="2868"/>
              </a:lnSpc>
            </a:pPr>
            <a:r>
              <a:rPr lang="en-US" sz="2048">
                <a:solidFill>
                  <a:srgbClr val="000000"/>
                </a:solidFill>
                <a:latin typeface="Canva Sans Bold"/>
              </a:rPr>
              <a:t>• Define explicit relationships between the central fact table and each respective dimension table. This involves linking common identifiers, such as EmployeelD.</a:t>
            </a:r>
          </a:p>
        </p:txBody>
      </p:sp>
      <p:sp>
        <p:nvSpPr>
          <p:cNvPr name="TextBox 8" id="8"/>
          <p:cNvSpPr txBox="true"/>
          <p:nvPr/>
        </p:nvSpPr>
        <p:spPr>
          <a:xfrm rot="0">
            <a:off x="309958" y="508703"/>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DESCRIBE HOW YOU WOULD CREATE A STAR SCHEMA FOR THIS DATASET, EXPLAINING THE BENEFITS OF DOING SO</a:t>
            </a:r>
          </a:p>
          <a:p>
            <a:pPr algn="l">
              <a:lnSpc>
                <a:spcPts val="3012"/>
              </a:lnSpc>
            </a:pPr>
          </a:p>
        </p:txBody>
      </p:sp>
      <p:sp>
        <p:nvSpPr>
          <p:cNvPr name="TextBox 9" id="9"/>
          <p:cNvSpPr txBox="true"/>
          <p:nvPr/>
        </p:nvSpPr>
        <p:spPr>
          <a:xfrm rot="0">
            <a:off x="11896801" y="2828050"/>
            <a:ext cx="5756211" cy="6999363"/>
          </a:xfrm>
          <a:prstGeom prst="rect">
            <a:avLst/>
          </a:prstGeom>
        </p:spPr>
        <p:txBody>
          <a:bodyPr anchor="t" rtlCol="false" tIns="0" lIns="0" bIns="0" rIns="0">
            <a:spAutoFit/>
          </a:bodyPr>
          <a:lstStyle/>
          <a:p>
            <a:pPr algn="ctr" marL="536319" indent="-268159" lvl="1">
              <a:lnSpc>
                <a:spcPts val="3477"/>
              </a:lnSpc>
              <a:buFont typeface="Arial"/>
              <a:buChar char="•"/>
            </a:pPr>
            <a:r>
              <a:rPr lang="en-US" sz="2484">
                <a:solidFill>
                  <a:srgbClr val="000000"/>
                </a:solidFill>
                <a:latin typeface="Canva Sans"/>
              </a:rPr>
              <a:t>Faster queries &amp; easier to un</a:t>
            </a:r>
            <a:r>
              <a:rPr lang="en-US" sz="2484">
                <a:solidFill>
                  <a:srgbClr val="000000"/>
                </a:solidFill>
                <a:latin typeface="Canva Sans"/>
              </a:rPr>
              <a:t>derstand: Star schemas simplify querying data and make relationships between data points clear for analysis.</a:t>
            </a:r>
          </a:p>
          <a:p>
            <a:pPr algn="ctr" marL="536319" indent="-268159" lvl="1">
              <a:lnSpc>
                <a:spcPts val="3477"/>
              </a:lnSpc>
              <a:buFont typeface="Arial"/>
              <a:buChar char="•"/>
            </a:pPr>
            <a:r>
              <a:rPr lang="en-US" sz="2484">
                <a:solidFill>
                  <a:srgbClr val="000000"/>
                </a:solidFill>
                <a:latin typeface="Canva Sans"/>
              </a:rPr>
              <a:t>Improved performance: Denormalized structure allows for faster queries and efficient data storage.</a:t>
            </a:r>
          </a:p>
          <a:p>
            <a:pPr algn="ctr" marL="536319" indent="-268159" lvl="1">
              <a:lnSpc>
                <a:spcPts val="3477"/>
              </a:lnSpc>
              <a:buFont typeface="Arial"/>
              <a:buChar char="•"/>
            </a:pPr>
            <a:r>
              <a:rPr lang="en-US" sz="2484">
                <a:solidFill>
                  <a:srgbClr val="000000"/>
                </a:solidFill>
                <a:latin typeface="Canva Sans"/>
              </a:rPr>
              <a:t>Scalable &amp; flexible: Easily add new data dimensions as your needs evolve.</a:t>
            </a:r>
          </a:p>
          <a:p>
            <a:pPr algn="ctr" marL="536319" indent="-268159" lvl="1">
              <a:lnSpc>
                <a:spcPts val="3477"/>
              </a:lnSpc>
              <a:buFont typeface="Arial"/>
              <a:buChar char="•"/>
            </a:pPr>
            <a:r>
              <a:rPr lang="en-US" sz="2484">
                <a:solidFill>
                  <a:srgbClr val="000000"/>
                </a:solidFill>
                <a:latin typeface="Canva Sans"/>
              </a:rPr>
              <a:t>Supports data analysis: Well-suited for analyzing trends and patterns in large datasets.</a:t>
            </a:r>
          </a:p>
          <a:p>
            <a:pPr algn="ctr">
              <a:lnSpc>
                <a:spcPts val="3477"/>
              </a:lnSpc>
            </a:pPr>
          </a:p>
        </p:txBody>
      </p:sp>
      <p:sp>
        <p:nvSpPr>
          <p:cNvPr name="TextBox 10" id="10"/>
          <p:cNvSpPr txBox="true"/>
          <p:nvPr/>
        </p:nvSpPr>
        <p:spPr>
          <a:xfrm rot="0">
            <a:off x="10750127" y="1986098"/>
            <a:ext cx="8049559" cy="669925"/>
          </a:xfrm>
          <a:prstGeom prst="rect">
            <a:avLst/>
          </a:prstGeom>
        </p:spPr>
        <p:txBody>
          <a:bodyPr anchor="t" rtlCol="false" tIns="0" lIns="0" bIns="0" rIns="0">
            <a:spAutoFit/>
          </a:bodyPr>
          <a:lstStyle/>
          <a:p>
            <a:pPr algn="ctr">
              <a:lnSpc>
                <a:spcPts val="5000"/>
              </a:lnSpc>
            </a:pPr>
            <a:r>
              <a:rPr lang="en-US" sz="5000">
                <a:solidFill>
                  <a:srgbClr val="000000"/>
                </a:solidFill>
                <a:latin typeface="Intro Rust Base Shade"/>
              </a:rPr>
              <a:t>Benifits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714950" y="8286289"/>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9958" y="1584912"/>
            <a:ext cx="6729070" cy="449437"/>
          </a:xfrm>
          <a:custGeom>
            <a:avLst/>
            <a:gdLst/>
            <a:ahLst/>
            <a:cxnLst/>
            <a:rect r="r" b="b" t="t" l="l"/>
            <a:pathLst>
              <a:path h="449437" w="6729070">
                <a:moveTo>
                  <a:pt x="0" y="0"/>
                </a:moveTo>
                <a:lnTo>
                  <a:pt x="6729069" y="0"/>
                </a:lnTo>
                <a:lnTo>
                  <a:pt x="6729069" y="449437"/>
                </a:lnTo>
                <a:lnTo>
                  <a:pt x="0" y="449437"/>
                </a:lnTo>
                <a:lnTo>
                  <a:pt x="0" y="0"/>
                </a:lnTo>
                <a:close/>
              </a:path>
            </a:pathLst>
          </a:custGeom>
          <a:blipFill>
            <a:blip r:embed="rId10"/>
            <a:stretch>
              <a:fillRect l="0" t="0" r="0" b="0"/>
            </a:stretch>
          </a:blipFill>
        </p:spPr>
      </p:sp>
      <p:sp>
        <p:nvSpPr>
          <p:cNvPr name="Freeform 7" id="7"/>
          <p:cNvSpPr/>
          <p:nvPr/>
        </p:nvSpPr>
        <p:spPr>
          <a:xfrm flipH="false" flipV="false" rot="0">
            <a:off x="7499069" y="1584912"/>
            <a:ext cx="2057992" cy="7807641"/>
          </a:xfrm>
          <a:custGeom>
            <a:avLst/>
            <a:gdLst/>
            <a:ahLst/>
            <a:cxnLst/>
            <a:rect r="r" b="b" t="t" l="l"/>
            <a:pathLst>
              <a:path h="7807641" w="2057992">
                <a:moveTo>
                  <a:pt x="0" y="0"/>
                </a:moveTo>
                <a:lnTo>
                  <a:pt x="2057992" y="0"/>
                </a:lnTo>
                <a:lnTo>
                  <a:pt x="2057992" y="7807641"/>
                </a:lnTo>
                <a:lnTo>
                  <a:pt x="0" y="7807641"/>
                </a:lnTo>
                <a:lnTo>
                  <a:pt x="0" y="0"/>
                </a:lnTo>
                <a:close/>
              </a:path>
            </a:pathLst>
          </a:custGeom>
          <a:blipFill>
            <a:blip r:embed="rId11"/>
            <a:stretch>
              <a:fillRect l="0" t="0" r="0" b="0"/>
            </a:stretch>
          </a:blipFill>
        </p:spPr>
      </p:sp>
      <p:sp>
        <p:nvSpPr>
          <p:cNvPr name="Freeform 8" id="8"/>
          <p:cNvSpPr/>
          <p:nvPr/>
        </p:nvSpPr>
        <p:spPr>
          <a:xfrm flipH="false" flipV="false" rot="0">
            <a:off x="12383827" y="7438237"/>
            <a:ext cx="5904173" cy="2848763"/>
          </a:xfrm>
          <a:custGeom>
            <a:avLst/>
            <a:gdLst/>
            <a:ahLst/>
            <a:cxnLst/>
            <a:rect r="r" b="b" t="t" l="l"/>
            <a:pathLst>
              <a:path h="2848763" w="5904173">
                <a:moveTo>
                  <a:pt x="0" y="0"/>
                </a:moveTo>
                <a:lnTo>
                  <a:pt x="5904173" y="0"/>
                </a:lnTo>
                <a:lnTo>
                  <a:pt x="5904173" y="2848763"/>
                </a:lnTo>
                <a:lnTo>
                  <a:pt x="0" y="2848763"/>
                </a:lnTo>
                <a:lnTo>
                  <a:pt x="0" y="0"/>
                </a:lnTo>
                <a:close/>
              </a:path>
            </a:pathLst>
          </a:custGeom>
          <a:blipFill>
            <a:blip r:embed="rId12"/>
            <a:stretch>
              <a:fillRect l="0" t="0" r="0" b="0"/>
            </a:stretch>
          </a:blipFill>
        </p:spPr>
      </p:sp>
      <p:sp>
        <p:nvSpPr>
          <p:cNvPr name="TextBox 9" id="9"/>
          <p:cNvSpPr txBox="true"/>
          <p:nvPr/>
        </p:nvSpPr>
        <p:spPr>
          <a:xfrm rot="0">
            <a:off x="309958" y="508703"/>
            <a:ext cx="13458139" cy="790973"/>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USING DAX, CALCULATE THE ROLLING 3-MONTH AVERAGE OF MONTHLY INCOME FOR EACH EMPLOYEE</a:t>
            </a:r>
          </a:p>
        </p:txBody>
      </p:sp>
      <p:sp>
        <p:nvSpPr>
          <p:cNvPr name="TextBox 10" id="10"/>
          <p:cNvSpPr txBox="true"/>
          <p:nvPr/>
        </p:nvSpPr>
        <p:spPr>
          <a:xfrm rot="0">
            <a:off x="489838" y="2969565"/>
            <a:ext cx="6369309" cy="3858803"/>
          </a:xfrm>
          <a:prstGeom prst="rect">
            <a:avLst/>
          </a:prstGeom>
        </p:spPr>
        <p:txBody>
          <a:bodyPr anchor="t" rtlCol="false" tIns="0" lIns="0" bIns="0" rIns="0">
            <a:spAutoFit/>
          </a:bodyPr>
          <a:lstStyle/>
          <a:p>
            <a:pPr algn="ctr">
              <a:lnSpc>
                <a:spcPts val="3848"/>
              </a:lnSpc>
            </a:pPr>
            <a:r>
              <a:rPr lang="en-US" sz="2748">
                <a:solidFill>
                  <a:srgbClr val="000000"/>
                </a:solidFill>
                <a:latin typeface="Canva Sans"/>
              </a:rPr>
              <a:t>The rolling 3-month average of monthly income stabilizes around $195,088 for all employees. This consistent average indicates a steady income trend over the analyzed period, offering valuable insights into the overall financial landscape of the 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714950" y="8286289"/>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8652" y="2175332"/>
            <a:ext cx="11843890" cy="6299942"/>
          </a:xfrm>
          <a:custGeom>
            <a:avLst/>
            <a:gdLst/>
            <a:ahLst/>
            <a:cxnLst/>
            <a:rect r="r" b="b" t="t" l="l"/>
            <a:pathLst>
              <a:path h="6299942" w="11843890">
                <a:moveTo>
                  <a:pt x="0" y="0"/>
                </a:moveTo>
                <a:lnTo>
                  <a:pt x="11843890" y="0"/>
                </a:lnTo>
                <a:lnTo>
                  <a:pt x="11843890" y="6299942"/>
                </a:lnTo>
                <a:lnTo>
                  <a:pt x="0" y="6299942"/>
                </a:lnTo>
                <a:lnTo>
                  <a:pt x="0" y="0"/>
                </a:lnTo>
                <a:close/>
              </a:path>
            </a:pathLst>
          </a:custGeom>
          <a:blipFill>
            <a:blip r:embed="rId10"/>
            <a:stretch>
              <a:fillRect l="0" t="0" r="0" b="0"/>
            </a:stretch>
          </a:blipFill>
        </p:spPr>
      </p:sp>
      <p:sp>
        <p:nvSpPr>
          <p:cNvPr name="Freeform 7" id="7"/>
          <p:cNvSpPr/>
          <p:nvPr/>
        </p:nvSpPr>
        <p:spPr>
          <a:xfrm flipH="false" flipV="false" rot="0">
            <a:off x="14474400" y="6579569"/>
            <a:ext cx="3924491" cy="4114800"/>
          </a:xfrm>
          <a:custGeom>
            <a:avLst/>
            <a:gdLst/>
            <a:ahLst/>
            <a:cxnLst/>
            <a:rect r="r" b="b" t="t" l="l"/>
            <a:pathLst>
              <a:path h="4114800" w="3924491">
                <a:moveTo>
                  <a:pt x="0" y="0"/>
                </a:moveTo>
                <a:lnTo>
                  <a:pt x="3924490" y="0"/>
                </a:lnTo>
                <a:lnTo>
                  <a:pt x="392449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279657" y="383123"/>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CREATE A HIERARCHY IN POWER BI THAT ALLOWS USERS TO DRILL DOWN FROM DEPARTMENT TO JOB ROLE TO FURTHER NARROW THEIR ANALYSIS.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430386" y="8267318"/>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868985" y="6650750"/>
            <a:ext cx="3419015" cy="3051471"/>
          </a:xfrm>
          <a:custGeom>
            <a:avLst/>
            <a:gdLst/>
            <a:ahLst/>
            <a:cxnLst/>
            <a:rect r="r" b="b" t="t" l="l"/>
            <a:pathLst>
              <a:path h="3051471" w="3419015">
                <a:moveTo>
                  <a:pt x="0" y="0"/>
                </a:moveTo>
                <a:lnTo>
                  <a:pt x="3419015" y="0"/>
                </a:lnTo>
                <a:lnTo>
                  <a:pt x="3419015" y="3051470"/>
                </a:lnTo>
                <a:lnTo>
                  <a:pt x="0" y="3051470"/>
                </a:lnTo>
                <a:lnTo>
                  <a:pt x="0" y="0"/>
                </a:lnTo>
                <a:close/>
              </a:path>
            </a:pathLst>
          </a:custGeom>
          <a:blipFill>
            <a:blip r:embed="rId10"/>
            <a:stretch>
              <a:fillRect l="0" t="0" r="0" b="0"/>
            </a:stretch>
          </a:blipFill>
        </p:spPr>
      </p:sp>
      <p:sp>
        <p:nvSpPr>
          <p:cNvPr name="TextBox 7" id="7"/>
          <p:cNvSpPr txBox="true"/>
          <p:nvPr/>
        </p:nvSpPr>
        <p:spPr>
          <a:xfrm rot="0">
            <a:off x="303005" y="382005"/>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HOW CAN YOU SET UP PARAMETERIZED QUERIES IN POWER BI TO ALLOW USERS TO FILTER DATA BASED ON THE DISTANCE FROM HOME COLUMN? </a:t>
            </a:r>
          </a:p>
        </p:txBody>
      </p:sp>
      <p:sp>
        <p:nvSpPr>
          <p:cNvPr name="TextBox 8" id="8"/>
          <p:cNvSpPr txBox="true"/>
          <p:nvPr/>
        </p:nvSpPr>
        <p:spPr>
          <a:xfrm rot="0">
            <a:off x="1452951" y="1664629"/>
            <a:ext cx="13416034" cy="7466884"/>
          </a:xfrm>
          <a:prstGeom prst="rect">
            <a:avLst/>
          </a:prstGeom>
        </p:spPr>
        <p:txBody>
          <a:bodyPr anchor="t" rtlCol="false" tIns="0" lIns="0" bIns="0" rIns="0">
            <a:spAutoFit/>
          </a:bodyPr>
          <a:lstStyle/>
          <a:p>
            <a:pPr algn="just">
              <a:lnSpc>
                <a:spcPts val="3295"/>
              </a:lnSpc>
            </a:pPr>
            <a:r>
              <a:rPr lang="en-US" sz="2354">
                <a:solidFill>
                  <a:srgbClr val="000000"/>
                </a:solidFill>
                <a:latin typeface="Canva Sans"/>
              </a:rPr>
              <a:t>Power BI parameters allow you to control how data is filtered within your reports. Here's a step-by-step guide:</a:t>
            </a:r>
          </a:p>
          <a:p>
            <a:pPr algn="just" marL="508241" indent="-254121" lvl="1">
              <a:lnSpc>
                <a:spcPts val="3295"/>
              </a:lnSpc>
              <a:buAutoNum type="arabicPeriod" startAt="1"/>
            </a:pPr>
            <a:r>
              <a:rPr lang="en-US" sz="2354">
                <a:solidFill>
                  <a:srgbClr val="000000"/>
                </a:solidFill>
                <a:latin typeface="Canva Sans"/>
              </a:rPr>
              <a:t>Create the Parameter:</a:t>
            </a:r>
          </a:p>
          <a:p>
            <a:pPr algn="just" marL="1016483" indent="-338828" lvl="2">
              <a:lnSpc>
                <a:spcPts val="3295"/>
              </a:lnSpc>
              <a:buFont typeface="Arial"/>
              <a:buChar char="⚬"/>
            </a:pPr>
            <a:r>
              <a:rPr lang="en-US" sz="2354">
                <a:solidFill>
                  <a:srgbClr val="000000"/>
                </a:solidFill>
                <a:latin typeface="Canva Sans"/>
              </a:rPr>
              <a:t>Open Power Query Editor (Home tab &gt; Transform Data).</a:t>
            </a:r>
          </a:p>
          <a:p>
            <a:pPr algn="just" marL="1016483" indent="-338828" lvl="2">
              <a:lnSpc>
                <a:spcPts val="3295"/>
              </a:lnSpc>
              <a:buFont typeface="Arial"/>
              <a:buChar char="⚬"/>
            </a:pPr>
            <a:r>
              <a:rPr lang="en-US" sz="2354">
                <a:solidFill>
                  <a:srgbClr val="000000"/>
                </a:solidFill>
                <a:latin typeface="Canva Sans"/>
              </a:rPr>
              <a:t>Go to "Manage Parameters" and create a new parameter named "Distance (miles)" (or any relevant name) with a starting value (e.g., 10).</a:t>
            </a:r>
          </a:p>
          <a:p>
            <a:pPr algn="just" marL="508241" indent="-254121" lvl="1">
              <a:lnSpc>
                <a:spcPts val="3295"/>
              </a:lnSpc>
              <a:buAutoNum type="arabicPeriod" startAt="1"/>
            </a:pPr>
            <a:r>
              <a:rPr lang="en-US" sz="2354">
                <a:solidFill>
                  <a:srgbClr val="000000"/>
                </a:solidFill>
                <a:latin typeface="Canva Sans"/>
              </a:rPr>
              <a:t>Make the Query Dynamic:</a:t>
            </a:r>
          </a:p>
          <a:p>
            <a:pPr algn="just" marL="1016483" indent="-338828" lvl="2">
              <a:lnSpc>
                <a:spcPts val="3295"/>
              </a:lnSpc>
              <a:buFont typeface="Arial"/>
              <a:buChar char="⚬"/>
            </a:pPr>
            <a:r>
              <a:rPr lang="en-US" sz="2354">
                <a:solidFill>
                  <a:srgbClr val="000000"/>
                </a:solidFill>
                <a:latin typeface="Canva Sans"/>
              </a:rPr>
              <a:t>Locate the step where you filter by "Distance from Home."</a:t>
            </a:r>
          </a:p>
          <a:p>
            <a:pPr algn="just" marL="1016483" indent="-338828" lvl="2">
              <a:lnSpc>
                <a:spcPts val="3295"/>
              </a:lnSpc>
              <a:buFont typeface="Arial"/>
              <a:buChar char="⚬"/>
            </a:pPr>
            <a:r>
              <a:rPr lang="en-US" sz="2354">
                <a:solidFill>
                  <a:srgbClr val="000000"/>
                </a:solidFill>
                <a:latin typeface="Canva Sans"/>
              </a:rPr>
              <a:t>Update the filter to use the parameter instead of a fixed value.</a:t>
            </a:r>
          </a:p>
          <a:p>
            <a:pPr algn="just" marL="1016483" indent="-338828" lvl="2">
              <a:lnSpc>
                <a:spcPts val="3295"/>
              </a:lnSpc>
              <a:buFont typeface="Arial"/>
              <a:buChar char="⚬"/>
            </a:pPr>
            <a:r>
              <a:rPr lang="en-US" sz="2354">
                <a:solidFill>
                  <a:srgbClr val="000000"/>
                </a:solidFill>
                <a:latin typeface="Canva Sans"/>
              </a:rPr>
              <a:t>Example: Show rows where "Distance from Home" is greater than DistanceParameter.</a:t>
            </a:r>
          </a:p>
          <a:p>
            <a:pPr algn="just" marL="508241" indent="-254121" lvl="1">
              <a:lnSpc>
                <a:spcPts val="3295"/>
              </a:lnSpc>
              <a:buAutoNum type="arabicPeriod" startAt="1"/>
            </a:pPr>
            <a:r>
              <a:rPr lang="en-US" sz="2354">
                <a:solidFill>
                  <a:srgbClr val="000000"/>
                </a:solidFill>
                <a:latin typeface="Canva Sans"/>
              </a:rPr>
              <a:t>Set the Parameter Value in Your Report:</a:t>
            </a:r>
          </a:p>
          <a:p>
            <a:pPr algn="just" marL="1016483" indent="-338828" lvl="2">
              <a:lnSpc>
                <a:spcPts val="3295"/>
              </a:lnSpc>
              <a:buFont typeface="Arial"/>
              <a:buChar char="⚬"/>
            </a:pPr>
            <a:r>
              <a:rPr lang="en-US" sz="2354">
                <a:solidFill>
                  <a:srgbClr val="000000"/>
                </a:solidFill>
                <a:latin typeface="Canva Sans"/>
              </a:rPr>
              <a:t>Go to "Transform Data" again in your Power BI report.</a:t>
            </a:r>
          </a:p>
          <a:p>
            <a:pPr algn="just" marL="1016483" indent="-338828" lvl="2">
              <a:lnSpc>
                <a:spcPts val="3295"/>
              </a:lnSpc>
              <a:buFont typeface="Arial"/>
              <a:buChar char="⚬"/>
            </a:pPr>
            <a:r>
              <a:rPr lang="en-US" sz="2354">
                <a:solidFill>
                  <a:srgbClr val="000000"/>
                </a:solidFill>
                <a:latin typeface="Canva Sans"/>
              </a:rPr>
              <a:t>Access "Manage Parameters" and adjust the value for "Distance (miles)" as needed.</a:t>
            </a:r>
          </a:p>
          <a:p>
            <a:pPr algn="just" marL="508241" indent="-254121" lvl="1">
              <a:lnSpc>
                <a:spcPts val="3295"/>
              </a:lnSpc>
              <a:buAutoNum type="arabicPeriod" startAt="1"/>
            </a:pPr>
            <a:r>
              <a:rPr lang="en-US" sz="2354">
                <a:solidFill>
                  <a:srgbClr val="000000"/>
                </a:solidFill>
                <a:latin typeface="Canva Sans"/>
              </a:rPr>
              <a:t>Leverage the Parameter in Visuals:</a:t>
            </a:r>
          </a:p>
          <a:p>
            <a:pPr algn="just" marL="1016483" indent="-338828" lvl="2">
              <a:lnSpc>
                <a:spcPts val="3295"/>
              </a:lnSpc>
              <a:buFont typeface="Arial"/>
              <a:buChar char="⚬"/>
            </a:pPr>
            <a:r>
              <a:rPr lang="en-US" sz="2354">
                <a:solidFill>
                  <a:srgbClr val="000000"/>
                </a:solidFill>
                <a:latin typeface="Canva Sans"/>
              </a:rPr>
              <a:t>In your charts or tables, use the parameter for interactive filtering.</a:t>
            </a:r>
          </a:p>
          <a:p>
            <a:pPr algn="just" marL="1016483" indent="-338828" lvl="2">
              <a:lnSpc>
                <a:spcPts val="3295"/>
              </a:lnSpc>
              <a:buFont typeface="Arial"/>
              <a:buChar char="⚬"/>
            </a:pPr>
            <a:r>
              <a:rPr lang="en-US" sz="2354">
                <a:solidFill>
                  <a:srgbClr val="000000"/>
                </a:solidFill>
                <a:latin typeface="Canva Sans"/>
              </a:rPr>
              <a:t>For example, filter a table to display employees living farther than the current parameter value.</a:t>
            </a:r>
          </a:p>
          <a:p>
            <a:pPr algn="just">
              <a:lnSpc>
                <a:spcPts val="329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430386" y="8267318"/>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3005" y="1787271"/>
            <a:ext cx="7708229" cy="1960238"/>
          </a:xfrm>
          <a:custGeom>
            <a:avLst/>
            <a:gdLst/>
            <a:ahLst/>
            <a:cxnLst/>
            <a:rect r="r" b="b" t="t" l="l"/>
            <a:pathLst>
              <a:path h="1960238" w="7708229">
                <a:moveTo>
                  <a:pt x="0" y="0"/>
                </a:moveTo>
                <a:lnTo>
                  <a:pt x="7708229" y="0"/>
                </a:lnTo>
                <a:lnTo>
                  <a:pt x="7708229" y="1960239"/>
                </a:lnTo>
                <a:lnTo>
                  <a:pt x="0" y="1960239"/>
                </a:lnTo>
                <a:lnTo>
                  <a:pt x="0" y="0"/>
                </a:lnTo>
                <a:close/>
              </a:path>
            </a:pathLst>
          </a:custGeom>
          <a:blipFill>
            <a:blip r:embed="rId10"/>
            <a:stretch>
              <a:fillRect l="0" t="0" r="0" b="0"/>
            </a:stretch>
          </a:blipFill>
        </p:spPr>
      </p:sp>
      <p:sp>
        <p:nvSpPr>
          <p:cNvPr name="Freeform 7" id="7"/>
          <p:cNvSpPr/>
          <p:nvPr/>
        </p:nvSpPr>
        <p:spPr>
          <a:xfrm flipH="false" flipV="false" rot="0">
            <a:off x="1912928" y="5143500"/>
            <a:ext cx="3374021" cy="2905876"/>
          </a:xfrm>
          <a:custGeom>
            <a:avLst/>
            <a:gdLst/>
            <a:ahLst/>
            <a:cxnLst/>
            <a:rect r="r" b="b" t="t" l="l"/>
            <a:pathLst>
              <a:path h="2905876" w="3374021">
                <a:moveTo>
                  <a:pt x="0" y="0"/>
                </a:moveTo>
                <a:lnTo>
                  <a:pt x="3374021" y="0"/>
                </a:lnTo>
                <a:lnTo>
                  <a:pt x="3374021" y="2905876"/>
                </a:lnTo>
                <a:lnTo>
                  <a:pt x="0" y="2905876"/>
                </a:lnTo>
                <a:lnTo>
                  <a:pt x="0" y="0"/>
                </a:lnTo>
                <a:close/>
              </a:path>
            </a:pathLst>
          </a:custGeom>
          <a:blipFill>
            <a:blip r:embed="rId11"/>
            <a:stretch>
              <a:fillRect l="0" t="0" r="0" b="0"/>
            </a:stretch>
          </a:blipFill>
        </p:spPr>
      </p:sp>
      <p:sp>
        <p:nvSpPr>
          <p:cNvPr name="TextBox 8" id="8"/>
          <p:cNvSpPr txBox="true"/>
          <p:nvPr/>
        </p:nvSpPr>
        <p:spPr>
          <a:xfrm rot="0">
            <a:off x="303005" y="382005"/>
            <a:ext cx="13458139" cy="1172019"/>
          </a:xfrm>
          <a:prstGeom prst="rect">
            <a:avLst/>
          </a:prstGeom>
        </p:spPr>
        <p:txBody>
          <a:bodyPr anchor="t" rtlCol="false" tIns="0" lIns="0" bIns="0" rIns="0">
            <a:spAutoFit/>
          </a:bodyPr>
          <a:lstStyle/>
          <a:p>
            <a:pPr algn="l">
              <a:lnSpc>
                <a:spcPts val="3012"/>
              </a:lnSpc>
            </a:pPr>
            <a:r>
              <a:rPr lang="en-US" sz="3012" spc="30">
                <a:solidFill>
                  <a:srgbClr val="0086B3"/>
                </a:solidFill>
                <a:latin typeface="Proxima Nova Bold"/>
              </a:rPr>
              <a:t>IN EXCEL, CALCULATE THE TOTAL MONTHLY INCOME FOR EACH DEPARTMENT, CONSIDERING ONLY THE EMPLOYEES WITH A JOB LEVEL GREATER THAN OR EQUAL TO 3. </a:t>
            </a:r>
          </a:p>
        </p:txBody>
      </p:sp>
      <p:sp>
        <p:nvSpPr>
          <p:cNvPr name="TextBox 9" id="9"/>
          <p:cNvSpPr txBox="true"/>
          <p:nvPr/>
        </p:nvSpPr>
        <p:spPr>
          <a:xfrm rot="0">
            <a:off x="6768432" y="3993743"/>
            <a:ext cx="11136536" cy="5826549"/>
          </a:xfrm>
          <a:prstGeom prst="rect">
            <a:avLst/>
          </a:prstGeom>
        </p:spPr>
        <p:txBody>
          <a:bodyPr anchor="t" rtlCol="false" tIns="0" lIns="0" bIns="0" rIns="0">
            <a:spAutoFit/>
          </a:bodyPr>
          <a:lstStyle/>
          <a:p>
            <a:pPr algn="just">
              <a:lnSpc>
                <a:spcPts val="3560"/>
              </a:lnSpc>
            </a:pPr>
            <a:r>
              <a:rPr lang="en-US" sz="2543">
                <a:solidFill>
                  <a:srgbClr val="000000"/>
                </a:solidFill>
                <a:latin typeface="Canva Sans"/>
              </a:rPr>
              <a:t>Departmental Revenue Breakdown:</a:t>
            </a:r>
          </a:p>
          <a:p>
            <a:pPr algn="just" marL="549130" indent="-274565" lvl="1">
              <a:lnSpc>
                <a:spcPts val="3560"/>
              </a:lnSpc>
              <a:buFont typeface="Arial"/>
              <a:buChar char="•"/>
            </a:pPr>
            <a:r>
              <a:rPr lang="en-US" sz="2543">
                <a:solidFill>
                  <a:srgbClr val="000000"/>
                </a:solidFill>
                <a:latin typeface="Canva Sans"/>
              </a:rPr>
              <a:t>Research &amp; Development: Leads the pack with a significant contribution of $53,502,900.00 to the monthly income, highlighting its crucial role in driving organizational finances.</a:t>
            </a:r>
          </a:p>
          <a:p>
            <a:pPr algn="just" marL="549130" indent="-274565" lvl="1">
              <a:lnSpc>
                <a:spcPts val="3560"/>
              </a:lnSpc>
              <a:buFont typeface="Arial"/>
              <a:buChar char="•"/>
            </a:pPr>
            <a:r>
              <a:rPr lang="en-US" sz="2543">
                <a:solidFill>
                  <a:srgbClr val="000000"/>
                </a:solidFill>
                <a:latin typeface="Canva Sans"/>
              </a:rPr>
              <a:t>Sales: Plays a vital role, generating $22,974,330.00 in monthly income and contributing substantially to overall revenue.</a:t>
            </a:r>
          </a:p>
          <a:p>
            <a:pPr algn="just" marL="549130" indent="-274565" lvl="1">
              <a:lnSpc>
                <a:spcPts val="3560"/>
              </a:lnSpc>
              <a:buFont typeface="Arial"/>
              <a:buChar char="•"/>
            </a:pPr>
            <a:r>
              <a:rPr lang="en-US" sz="2543">
                <a:solidFill>
                  <a:srgbClr val="000000"/>
                </a:solidFill>
                <a:latin typeface="Canva Sans"/>
              </a:rPr>
              <a:t>Hum</a:t>
            </a:r>
            <a:r>
              <a:rPr lang="en-US" sz="2543">
                <a:solidFill>
                  <a:srgbClr val="000000"/>
                </a:solidFill>
                <a:latin typeface="Canva Sans"/>
              </a:rPr>
              <a:t>an Resources: Contributes $3,259,140.00 to the monthly income, showcasing its financial importance within the organization.</a:t>
            </a:r>
          </a:p>
          <a:p>
            <a:pPr algn="just">
              <a:lnSpc>
                <a:spcPts val="3560"/>
              </a:lnSpc>
            </a:pPr>
            <a:r>
              <a:rPr lang="en-US" sz="2543">
                <a:solidFill>
                  <a:srgbClr val="000000"/>
                </a:solidFill>
                <a:latin typeface="Canva Sans"/>
              </a:rPr>
              <a:t>K</a:t>
            </a:r>
            <a:r>
              <a:rPr lang="en-US" sz="2543">
                <a:solidFill>
                  <a:srgbClr val="000000"/>
                </a:solidFill>
                <a:latin typeface="Canva Sans"/>
              </a:rPr>
              <a:t>ey Takeaway:</a:t>
            </a:r>
          </a:p>
          <a:p>
            <a:pPr algn="just">
              <a:lnSpc>
                <a:spcPts val="3560"/>
              </a:lnSpc>
            </a:pPr>
            <a:r>
              <a:rPr lang="en-US" sz="2543">
                <a:solidFill>
                  <a:srgbClr val="000000"/>
                </a:solidFill>
                <a:latin typeface="Canva Sans"/>
              </a:rPr>
              <a:t>This data reveals the financial contributions of each department, with Research &amp; Development emerging as the top revenue generator.</a:t>
            </a:r>
          </a:p>
          <a:p>
            <a:pPr algn="just">
              <a:lnSpc>
                <a:spcPts val="356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7939289" y="1919605"/>
            <a:ext cx="9320011" cy="6746850"/>
          </a:xfrm>
          <a:custGeom>
            <a:avLst/>
            <a:gdLst/>
            <a:ahLst/>
            <a:cxnLst/>
            <a:rect r="r" b="b" t="t" l="l"/>
            <a:pathLst>
              <a:path h="6746850" w="9320011">
                <a:moveTo>
                  <a:pt x="0" y="0"/>
                </a:moveTo>
                <a:lnTo>
                  <a:pt x="9320011" y="0"/>
                </a:lnTo>
                <a:lnTo>
                  <a:pt x="9320011" y="6746850"/>
                </a:lnTo>
                <a:lnTo>
                  <a:pt x="0" y="6746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1534800"/>
            <a:ext cx="6596907" cy="1657985"/>
          </a:xfrm>
          <a:prstGeom prst="rect">
            <a:avLst/>
          </a:prstGeom>
        </p:spPr>
        <p:txBody>
          <a:bodyPr anchor="t" rtlCol="false" tIns="0" lIns="0" bIns="0" rIns="0">
            <a:spAutoFit/>
          </a:bodyPr>
          <a:lstStyle/>
          <a:p>
            <a:pPr algn="l">
              <a:lnSpc>
                <a:spcPts val="6399"/>
              </a:lnSpc>
            </a:pPr>
            <a:r>
              <a:rPr lang="en-US" sz="6399" spc="63">
                <a:solidFill>
                  <a:srgbClr val="0086B3"/>
                </a:solidFill>
                <a:latin typeface="Proxima Nova Bold"/>
              </a:rPr>
              <a:t>TABLE OF CONTENTS</a:t>
            </a:r>
          </a:p>
        </p:txBody>
      </p:sp>
      <p:sp>
        <p:nvSpPr>
          <p:cNvPr name="TextBox 7" id="7"/>
          <p:cNvSpPr txBox="true"/>
          <p:nvPr/>
        </p:nvSpPr>
        <p:spPr>
          <a:xfrm rot="0">
            <a:off x="1028700" y="3292423"/>
            <a:ext cx="6400889" cy="3199765"/>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1F294C"/>
                </a:solidFill>
                <a:latin typeface="Proxima Nova"/>
              </a:rPr>
              <a:t>Introduction</a:t>
            </a:r>
          </a:p>
          <a:p>
            <a:pPr algn="l" marL="690881" indent="-345440" lvl="1">
              <a:lnSpc>
                <a:spcPts val="5120"/>
              </a:lnSpc>
              <a:buFont typeface="Arial"/>
              <a:buChar char="•"/>
            </a:pPr>
            <a:r>
              <a:rPr lang="en-US" sz="3200">
                <a:solidFill>
                  <a:srgbClr val="1F294C"/>
                </a:solidFill>
                <a:latin typeface="Proxima Nova"/>
              </a:rPr>
              <a:t>Data overview</a:t>
            </a:r>
          </a:p>
          <a:p>
            <a:pPr algn="l" marL="690881" indent="-345440" lvl="1">
              <a:lnSpc>
                <a:spcPts val="5120"/>
              </a:lnSpc>
              <a:buFont typeface="Arial"/>
              <a:buChar char="•"/>
            </a:pPr>
            <a:r>
              <a:rPr lang="en-US" sz="3200">
                <a:solidFill>
                  <a:srgbClr val="1F294C"/>
                </a:solidFill>
                <a:latin typeface="Proxima Nova"/>
              </a:rPr>
              <a:t>Data Questions</a:t>
            </a:r>
          </a:p>
          <a:p>
            <a:pPr algn="l" marL="690881" indent="-345440" lvl="1">
              <a:lnSpc>
                <a:spcPts val="5120"/>
              </a:lnSpc>
              <a:buFont typeface="Arial"/>
              <a:buChar char="•"/>
            </a:pPr>
            <a:r>
              <a:rPr lang="en-US" sz="3200">
                <a:solidFill>
                  <a:srgbClr val="1F294C"/>
                </a:solidFill>
                <a:latin typeface="Proxima Nova"/>
              </a:rPr>
              <a:t>Dashboard</a:t>
            </a:r>
          </a:p>
          <a:p>
            <a:pPr algn="l" marL="690881" indent="-345440" lvl="1">
              <a:lnSpc>
                <a:spcPts val="5120"/>
              </a:lnSpc>
              <a:buFont typeface="Arial"/>
              <a:buChar char="•"/>
            </a:pPr>
            <a:r>
              <a:rPr lang="en-US" sz="3200">
                <a:solidFill>
                  <a:srgbClr val="1F294C"/>
                </a:solidFill>
                <a:latin typeface="Proxima Nova"/>
              </a:rPr>
              <a:t>Conclusion</a:t>
            </a:r>
          </a:p>
        </p:txBody>
      </p:sp>
      <p:sp>
        <p:nvSpPr>
          <p:cNvPr name="Freeform 8" id="8"/>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5398810" y="8114205"/>
            <a:ext cx="3984637" cy="2172795"/>
          </a:xfrm>
          <a:custGeom>
            <a:avLst/>
            <a:gdLst/>
            <a:ahLst/>
            <a:cxnLst/>
            <a:rect r="r" b="b" t="t" l="l"/>
            <a:pathLst>
              <a:path h="2172795" w="3984637">
                <a:moveTo>
                  <a:pt x="0" y="0"/>
                </a:moveTo>
                <a:lnTo>
                  <a:pt x="3984637" y="0"/>
                </a:lnTo>
                <a:lnTo>
                  <a:pt x="3984637" y="2172795"/>
                </a:lnTo>
                <a:lnTo>
                  <a:pt x="0" y="2172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956905">
            <a:off x="15474752" y="-385440"/>
            <a:ext cx="3832752" cy="3962431"/>
          </a:xfrm>
          <a:custGeom>
            <a:avLst/>
            <a:gdLst/>
            <a:ahLst/>
            <a:cxnLst/>
            <a:rect r="r" b="b" t="t" l="l"/>
            <a:pathLst>
              <a:path h="3962431" w="3832752">
                <a:moveTo>
                  <a:pt x="0" y="0"/>
                </a:moveTo>
                <a:lnTo>
                  <a:pt x="3832752" y="0"/>
                </a:lnTo>
                <a:lnTo>
                  <a:pt x="3832752" y="3962431"/>
                </a:lnTo>
                <a:lnTo>
                  <a:pt x="0" y="39624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395011">
            <a:off x="13800601" y="-1123498"/>
            <a:ext cx="2831272" cy="3761351"/>
          </a:xfrm>
          <a:custGeom>
            <a:avLst/>
            <a:gdLst/>
            <a:ahLst/>
            <a:cxnLst/>
            <a:rect r="r" b="b" t="t" l="l"/>
            <a:pathLst>
              <a:path h="3761351" w="2831272">
                <a:moveTo>
                  <a:pt x="0" y="0"/>
                </a:moveTo>
                <a:lnTo>
                  <a:pt x="2831272" y="0"/>
                </a:lnTo>
                <a:lnTo>
                  <a:pt x="2831272" y="3761351"/>
                </a:lnTo>
                <a:lnTo>
                  <a:pt x="0" y="37613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88652" y="2084111"/>
            <a:ext cx="3764527" cy="3059389"/>
          </a:xfrm>
          <a:custGeom>
            <a:avLst/>
            <a:gdLst/>
            <a:ahLst/>
            <a:cxnLst/>
            <a:rect r="r" b="b" t="t" l="l"/>
            <a:pathLst>
              <a:path h="3059389" w="3764527">
                <a:moveTo>
                  <a:pt x="0" y="0"/>
                </a:moveTo>
                <a:lnTo>
                  <a:pt x="3764528" y="0"/>
                </a:lnTo>
                <a:lnTo>
                  <a:pt x="3764528" y="3059389"/>
                </a:lnTo>
                <a:lnTo>
                  <a:pt x="0" y="3059389"/>
                </a:lnTo>
                <a:lnTo>
                  <a:pt x="0" y="0"/>
                </a:lnTo>
                <a:close/>
              </a:path>
            </a:pathLst>
          </a:custGeom>
          <a:blipFill>
            <a:blip r:embed="rId12"/>
            <a:stretch>
              <a:fillRect l="0" t="0" r="0" b="0"/>
            </a:stretch>
          </a:blipFill>
        </p:spPr>
      </p:sp>
      <p:sp>
        <p:nvSpPr>
          <p:cNvPr name="TextBox 8" id="8"/>
          <p:cNvSpPr txBox="true"/>
          <p:nvPr/>
        </p:nvSpPr>
        <p:spPr>
          <a:xfrm rot="0">
            <a:off x="212949" y="377593"/>
            <a:ext cx="13262391" cy="1212873"/>
          </a:xfrm>
          <a:prstGeom prst="rect">
            <a:avLst/>
          </a:prstGeom>
        </p:spPr>
        <p:txBody>
          <a:bodyPr anchor="t" rtlCol="false" tIns="0" lIns="0" bIns="0" rIns="0">
            <a:spAutoFit/>
          </a:bodyPr>
          <a:lstStyle/>
          <a:p>
            <a:pPr algn="l">
              <a:lnSpc>
                <a:spcPts val="3136"/>
              </a:lnSpc>
            </a:pPr>
            <a:r>
              <a:rPr lang="en-US" sz="3136" spc="31">
                <a:solidFill>
                  <a:srgbClr val="0086B3"/>
                </a:solidFill>
                <a:latin typeface="Proxima Nova Bold"/>
              </a:rPr>
              <a:t>EXPLAIN HOW TO PERFORM A WHAT-IF ANALYSIS IN EXCEL TO UNDERSTAND THE IMPACT OF A 10% INCREASE IN PERCENT SALARY HIKE ON MONTHLY INCOME</a:t>
            </a:r>
          </a:p>
        </p:txBody>
      </p:sp>
      <p:sp>
        <p:nvSpPr>
          <p:cNvPr name="TextBox 9" id="9"/>
          <p:cNvSpPr txBox="true"/>
          <p:nvPr/>
        </p:nvSpPr>
        <p:spPr>
          <a:xfrm rot="0">
            <a:off x="5391161" y="1890761"/>
            <a:ext cx="10470207" cy="8011161"/>
          </a:xfrm>
          <a:prstGeom prst="rect">
            <a:avLst/>
          </a:prstGeom>
        </p:spPr>
        <p:txBody>
          <a:bodyPr anchor="t" rtlCol="false" tIns="0" lIns="0" bIns="0" rIns="0">
            <a:spAutoFit/>
          </a:bodyPr>
          <a:lstStyle/>
          <a:p>
            <a:pPr algn="l">
              <a:lnSpc>
                <a:spcPts val="3216"/>
              </a:lnSpc>
            </a:pPr>
            <a:r>
              <a:rPr lang="en-US" sz="2474">
                <a:solidFill>
                  <a:srgbClr val="1F294C"/>
                </a:solidFill>
                <a:latin typeface="Proxima Nova"/>
              </a:rPr>
              <a:t>1. Create the Parameter:</a:t>
            </a:r>
          </a:p>
          <a:p>
            <a:pPr algn="l">
              <a:lnSpc>
                <a:spcPts val="3216"/>
              </a:lnSpc>
            </a:pPr>
            <a:r>
              <a:rPr lang="en-US" sz="2474">
                <a:solidFill>
                  <a:srgbClr val="1F294C"/>
                </a:solidFill>
                <a:latin typeface="Proxima Nova"/>
              </a:rPr>
              <a:t>i. In Power BI Desktop, go to the Home tab in the Power Query Editor. </a:t>
            </a:r>
          </a:p>
          <a:p>
            <a:pPr algn="l">
              <a:lnSpc>
                <a:spcPts val="3216"/>
              </a:lnSpc>
            </a:pPr>
            <a:r>
              <a:rPr lang="en-US" sz="2474">
                <a:solidFill>
                  <a:srgbClr val="1F294C"/>
                </a:solidFill>
                <a:latin typeface="Proxima Nova"/>
              </a:rPr>
              <a:t>ii. Click Manage Parameters and then New Parameters. </a:t>
            </a:r>
          </a:p>
          <a:p>
            <a:pPr algn="l">
              <a:lnSpc>
                <a:spcPts val="3216"/>
              </a:lnSpc>
            </a:pPr>
            <a:r>
              <a:rPr lang="en-US" sz="2474">
                <a:solidFill>
                  <a:srgbClr val="1F294C"/>
                </a:solidFill>
                <a:latin typeface="Proxima Nova"/>
              </a:rPr>
              <a:t>iii. Fill in the details iv. Click OK. </a:t>
            </a:r>
          </a:p>
          <a:p>
            <a:pPr algn="l">
              <a:lnSpc>
                <a:spcPts val="3216"/>
              </a:lnSpc>
            </a:pPr>
            <a:r>
              <a:rPr lang="en-US" sz="2474">
                <a:solidFill>
                  <a:srgbClr val="1F294C"/>
                </a:solidFill>
                <a:latin typeface="Proxima Nova"/>
              </a:rPr>
              <a:t>2. Apply the Parameter in the Query: </a:t>
            </a:r>
          </a:p>
          <a:p>
            <a:pPr algn="l">
              <a:lnSpc>
                <a:spcPts val="3216"/>
              </a:lnSpc>
            </a:pPr>
            <a:r>
              <a:rPr lang="en-US" sz="2474">
                <a:solidFill>
                  <a:srgbClr val="1F294C"/>
                </a:solidFill>
                <a:latin typeface="Proxima Nova"/>
              </a:rPr>
              <a:t>Open the query that contains the Distance from Home column. </a:t>
            </a:r>
          </a:p>
          <a:p>
            <a:pPr algn="l">
              <a:lnSpc>
                <a:spcPts val="3216"/>
              </a:lnSpc>
            </a:pPr>
            <a:r>
              <a:rPr lang="en-US" sz="2474">
                <a:solidFill>
                  <a:srgbClr val="1F294C"/>
                </a:solidFill>
                <a:latin typeface="Proxima Nova"/>
              </a:rPr>
              <a:t>ii. Right-click the column header and select Filter Rows. </a:t>
            </a:r>
          </a:p>
          <a:p>
            <a:pPr algn="l">
              <a:lnSpc>
                <a:spcPts val="3216"/>
              </a:lnSpc>
            </a:pPr>
            <a:r>
              <a:rPr lang="en-US" sz="2474">
                <a:solidFill>
                  <a:srgbClr val="1F294C"/>
                </a:solidFill>
                <a:latin typeface="Proxima Nova"/>
              </a:rPr>
              <a:t>iii. In the Filter Rows dialog box, select Greater Than or Less Than, or other comparison options as required. </a:t>
            </a:r>
          </a:p>
          <a:p>
            <a:pPr algn="l">
              <a:lnSpc>
                <a:spcPts val="3216"/>
              </a:lnSpc>
            </a:pPr>
            <a:r>
              <a:rPr lang="en-US" sz="2474">
                <a:solidFill>
                  <a:srgbClr val="1F294C"/>
                </a:solidFill>
                <a:latin typeface="Proxima Nova"/>
              </a:rPr>
              <a:t>iv. Click the dropdown for the value and select Parameter(Distance from Home parameter). </a:t>
            </a:r>
          </a:p>
          <a:p>
            <a:pPr algn="l">
              <a:lnSpc>
                <a:spcPts val="3216"/>
              </a:lnSpc>
            </a:pPr>
            <a:r>
              <a:rPr lang="en-US" sz="2474">
                <a:solidFill>
                  <a:srgbClr val="1F294C"/>
                </a:solidFill>
                <a:latin typeface="Proxima Nova"/>
              </a:rPr>
              <a:t>v. Click </a:t>
            </a:r>
          </a:p>
          <a:p>
            <a:pPr algn="l">
              <a:lnSpc>
                <a:spcPts val="3216"/>
              </a:lnSpc>
            </a:pPr>
            <a:r>
              <a:rPr lang="en-US" sz="2474">
                <a:solidFill>
                  <a:srgbClr val="1F294C"/>
                </a:solidFill>
                <a:latin typeface="Proxima Nova"/>
              </a:rPr>
              <a:t>OK 3. Customize the Parameter Experience: </a:t>
            </a:r>
          </a:p>
          <a:p>
            <a:pPr algn="l">
              <a:lnSpc>
                <a:spcPts val="3216"/>
              </a:lnSpc>
            </a:pPr>
            <a:r>
              <a:rPr lang="en-US" sz="2474">
                <a:solidFill>
                  <a:srgbClr val="1F294C"/>
                </a:solidFill>
                <a:latin typeface="Proxima Nova"/>
              </a:rPr>
              <a:t>i. In the report view, click Edit Parameters on the Home tab to enable users to modify the parameter value. </a:t>
            </a:r>
          </a:p>
          <a:p>
            <a:pPr algn="l">
              <a:lnSpc>
                <a:spcPts val="3216"/>
              </a:lnSpc>
            </a:pPr>
            <a:r>
              <a:rPr lang="en-US" sz="2474">
                <a:solidFill>
                  <a:srgbClr val="1F294C"/>
                </a:solidFill>
                <a:latin typeface="Proxima Nova"/>
              </a:rPr>
              <a:t>il Please create a slicer visual using the specified parameter. This will provide a more user-friendly and intuitive way of filtering the data. </a:t>
            </a:r>
          </a:p>
          <a:p>
            <a:pPr algn="l">
              <a:lnSpc>
                <a:spcPts val="3216"/>
              </a:lnSpc>
            </a:pPr>
            <a:r>
              <a:rPr lang="en-US" sz="2474">
                <a:solidFill>
                  <a:srgbClr val="1F294C"/>
                </a:solidFill>
                <a:latin typeface="Proxima Nova"/>
              </a:rPr>
              <a:t>4. Test and Refresh</a:t>
            </a:r>
          </a:p>
          <a:p>
            <a:pPr algn="l">
              <a:lnSpc>
                <a:spcPts val="3216"/>
              </a:lnSpc>
            </a:pPr>
            <a:r>
              <a:rPr lang="en-US" sz="2474">
                <a:solidFill>
                  <a:srgbClr val="1F294C"/>
                </a:solidFill>
                <a:latin typeface="Proxima Nova"/>
              </a:rPr>
              <a:t>i. Test the filtering by changing the parameter value.</a:t>
            </a:r>
          </a:p>
          <a:p>
            <a:pPr algn="l">
              <a:lnSpc>
                <a:spcPts val="3216"/>
              </a:lnSpc>
            </a:pPr>
            <a:r>
              <a:rPr lang="en-US" sz="2474">
                <a:solidFill>
                  <a:srgbClr val="1F294C"/>
                </a:solidFill>
                <a:latin typeface="Proxima Nova"/>
              </a:rPr>
              <a:t>ii. Refresh the data to apply the filtering based on the new value.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956905">
            <a:off x="15474752" y="-385440"/>
            <a:ext cx="3832752" cy="3962431"/>
          </a:xfrm>
          <a:custGeom>
            <a:avLst/>
            <a:gdLst/>
            <a:ahLst/>
            <a:cxnLst/>
            <a:rect r="r" b="b" t="t" l="l"/>
            <a:pathLst>
              <a:path h="3962431" w="3832752">
                <a:moveTo>
                  <a:pt x="0" y="0"/>
                </a:moveTo>
                <a:lnTo>
                  <a:pt x="3832752" y="0"/>
                </a:lnTo>
                <a:lnTo>
                  <a:pt x="3832752" y="3962431"/>
                </a:lnTo>
                <a:lnTo>
                  <a:pt x="0" y="39624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5011">
            <a:off x="13800601" y="-1123498"/>
            <a:ext cx="2831272" cy="3761351"/>
          </a:xfrm>
          <a:custGeom>
            <a:avLst/>
            <a:gdLst/>
            <a:ahLst/>
            <a:cxnLst/>
            <a:rect r="r" b="b" t="t" l="l"/>
            <a:pathLst>
              <a:path h="3761351" w="2831272">
                <a:moveTo>
                  <a:pt x="0" y="0"/>
                </a:moveTo>
                <a:lnTo>
                  <a:pt x="2831272" y="0"/>
                </a:lnTo>
                <a:lnTo>
                  <a:pt x="2831272" y="3761351"/>
                </a:lnTo>
                <a:lnTo>
                  <a:pt x="0" y="37613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750860" y="7621882"/>
            <a:ext cx="2186568" cy="1796961"/>
          </a:xfrm>
          <a:custGeom>
            <a:avLst/>
            <a:gdLst/>
            <a:ahLst/>
            <a:cxnLst/>
            <a:rect r="r" b="b" t="t" l="l"/>
            <a:pathLst>
              <a:path h="1796961" w="2186568">
                <a:moveTo>
                  <a:pt x="0" y="0"/>
                </a:moveTo>
                <a:lnTo>
                  <a:pt x="2186568" y="0"/>
                </a:lnTo>
                <a:lnTo>
                  <a:pt x="2186568" y="1796961"/>
                </a:lnTo>
                <a:lnTo>
                  <a:pt x="0" y="17969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12949" y="377593"/>
            <a:ext cx="13262391" cy="816088"/>
          </a:xfrm>
          <a:prstGeom prst="rect">
            <a:avLst/>
          </a:prstGeom>
        </p:spPr>
        <p:txBody>
          <a:bodyPr anchor="t" rtlCol="false" tIns="0" lIns="0" bIns="0" rIns="0">
            <a:spAutoFit/>
          </a:bodyPr>
          <a:lstStyle/>
          <a:p>
            <a:pPr algn="l">
              <a:lnSpc>
                <a:spcPts val="3136"/>
              </a:lnSpc>
            </a:pPr>
            <a:r>
              <a:rPr lang="en-US" sz="3136" spc="31">
                <a:solidFill>
                  <a:srgbClr val="0086B3"/>
                </a:solidFill>
                <a:latin typeface="Proxima Nova Bold"/>
              </a:rPr>
              <a:t>VERIFY IF THE DATA ADHERES TO A PREDEFINED SCHEMA. WHAT ACTIONS WOULD YOU TAKE IF YOU FIND INCONSISTENCIES? </a:t>
            </a:r>
          </a:p>
        </p:txBody>
      </p:sp>
      <p:sp>
        <p:nvSpPr>
          <p:cNvPr name="TextBox 8" id="8"/>
          <p:cNvSpPr txBox="true"/>
          <p:nvPr/>
        </p:nvSpPr>
        <p:spPr>
          <a:xfrm rot="0">
            <a:off x="212949" y="1421148"/>
            <a:ext cx="9530851" cy="6200734"/>
          </a:xfrm>
          <a:prstGeom prst="rect">
            <a:avLst/>
          </a:prstGeom>
        </p:spPr>
        <p:txBody>
          <a:bodyPr anchor="t" rtlCol="false" tIns="0" lIns="0" bIns="0" rIns="0">
            <a:spAutoFit/>
          </a:bodyPr>
          <a:lstStyle/>
          <a:p>
            <a:pPr algn="l">
              <a:lnSpc>
                <a:spcPts val="2928"/>
              </a:lnSpc>
            </a:pPr>
            <a:r>
              <a:rPr lang="en-US" sz="2252">
                <a:solidFill>
                  <a:srgbClr val="1F294C"/>
                </a:solidFill>
                <a:latin typeface="Proxima Nova"/>
              </a:rPr>
              <a:t>Ensuring Your Data Plays by the Rules:</a:t>
            </a:r>
          </a:p>
          <a:p>
            <a:pPr algn="l">
              <a:lnSpc>
                <a:spcPts val="2928"/>
              </a:lnSpc>
            </a:pPr>
            <a:r>
              <a:rPr lang="en-US" sz="2252">
                <a:solidFill>
                  <a:srgbClr val="1F294C"/>
                </a:solidFill>
                <a:latin typeface="Proxima Nova"/>
              </a:rPr>
              <a:t>H</a:t>
            </a:r>
            <a:r>
              <a:rPr lang="en-US" sz="2252">
                <a:solidFill>
                  <a:srgbClr val="1F294C"/>
                </a:solidFill>
                <a:latin typeface="Proxima Nova"/>
              </a:rPr>
              <a:t>ere's a quick guide to verifying that your data aligns with the expected format:</a:t>
            </a:r>
          </a:p>
          <a:p>
            <a:pPr algn="l" marL="486332" indent="-243166" lvl="1">
              <a:lnSpc>
                <a:spcPts val="2928"/>
              </a:lnSpc>
              <a:buAutoNum type="arabicPeriod" startAt="1"/>
            </a:pPr>
            <a:r>
              <a:rPr lang="en-US" sz="2252">
                <a:solidFill>
                  <a:srgbClr val="1F294C"/>
                </a:solidFill>
                <a:latin typeface="Proxima Nova"/>
              </a:rPr>
              <a:t>Know the Blueprint: Start by understanding the predefined schema (data structure) that defines how your data should be organized.</a:t>
            </a:r>
          </a:p>
          <a:p>
            <a:pPr algn="l" marL="486332" indent="-243166" lvl="1">
              <a:lnSpc>
                <a:spcPts val="2928"/>
              </a:lnSpc>
              <a:buAutoNum type="arabicPeriod" startAt="1"/>
            </a:pPr>
            <a:r>
              <a:rPr lang="en-US" sz="2252">
                <a:solidFill>
                  <a:srgbClr val="1F294C"/>
                </a:solidFill>
                <a:latin typeface="Proxima Nova"/>
              </a:rPr>
              <a:t>Inspect the Data Up Close: Take a close look at the actual data to ensure it matches the schema's specifications. Check for any missing or unexpected information and verify that the format is correct (e.g., dates in the expected format, numbers with appropriate units).</a:t>
            </a:r>
          </a:p>
          <a:p>
            <a:pPr algn="l" marL="486332" indent="-243166" lvl="1">
              <a:lnSpc>
                <a:spcPts val="2928"/>
              </a:lnSpc>
              <a:buAutoNum type="arabicPeriod" startAt="1"/>
            </a:pPr>
            <a:r>
              <a:rPr lang="en-US" sz="2252">
                <a:solidFill>
                  <a:srgbClr val="1F294C"/>
                </a:solidFill>
                <a:latin typeface="Proxima Nova"/>
              </a:rPr>
              <a:t>Data Type Detectives: Make sure each data column holds the correct type of information (e.g., text, numbers, dates). This ensures the data can be processed and analyzed correctly.</a:t>
            </a:r>
          </a:p>
          <a:p>
            <a:pPr algn="l" marL="486332" indent="-243166" lvl="1">
              <a:lnSpc>
                <a:spcPts val="2928"/>
              </a:lnSpc>
              <a:buAutoNum type="arabicPeriod" startAt="1"/>
            </a:pPr>
            <a:r>
              <a:rPr lang="en-US" sz="2252">
                <a:solidFill>
                  <a:srgbClr val="1F294C"/>
                </a:solidFill>
                <a:latin typeface="Proxima Nova"/>
              </a:rPr>
              <a:t>Relationship Review: If your data involves connections between different parts (tables), verify that these relationships are established accurately. This ensures that data points from different tables can be linked appropriately for analysis.</a:t>
            </a:r>
          </a:p>
          <a:p>
            <a:pPr algn="l">
              <a:lnSpc>
                <a:spcPts val="2928"/>
              </a:lnSpc>
            </a:pPr>
          </a:p>
        </p:txBody>
      </p:sp>
      <p:sp>
        <p:nvSpPr>
          <p:cNvPr name="TextBox 9" id="9"/>
          <p:cNvSpPr txBox="true"/>
          <p:nvPr/>
        </p:nvSpPr>
        <p:spPr>
          <a:xfrm rot="0">
            <a:off x="9743800" y="5124450"/>
            <a:ext cx="8700419" cy="4321543"/>
          </a:xfrm>
          <a:prstGeom prst="rect">
            <a:avLst/>
          </a:prstGeom>
        </p:spPr>
        <p:txBody>
          <a:bodyPr anchor="t" rtlCol="false" tIns="0" lIns="0" bIns="0" rIns="0">
            <a:spAutoFit/>
          </a:bodyPr>
          <a:lstStyle/>
          <a:p>
            <a:pPr algn="l">
              <a:lnSpc>
                <a:spcPts val="2673"/>
              </a:lnSpc>
            </a:pPr>
            <a:r>
              <a:rPr lang="en-US" sz="2056">
                <a:solidFill>
                  <a:srgbClr val="1F294C"/>
                </a:solidFill>
                <a:latin typeface="Proxima Nova"/>
              </a:rPr>
              <a:t>How to Fix Inconsistencies</a:t>
            </a:r>
          </a:p>
          <a:p>
            <a:pPr algn="l" marL="443958" indent="-221979" lvl="1">
              <a:lnSpc>
                <a:spcPts val="2673"/>
              </a:lnSpc>
              <a:buAutoNum type="arabicPeriod" startAt="1"/>
            </a:pPr>
            <a:r>
              <a:rPr lang="en-US" sz="2056">
                <a:solidFill>
                  <a:srgbClr val="1F294C"/>
                </a:solidFill>
                <a:latin typeface="Proxima Nova"/>
              </a:rPr>
              <a:t>Data Debugging: If inconsistencies stem from errors or inaccuracies, rectify the data at its source to ensure it aligns with the predefined schema.</a:t>
            </a:r>
          </a:p>
          <a:p>
            <a:pPr algn="l" marL="443958" indent="-221979" lvl="1">
              <a:lnSpc>
                <a:spcPts val="2673"/>
              </a:lnSpc>
              <a:buAutoNum type="arabicPeriod" startAt="1"/>
            </a:pPr>
            <a:r>
              <a:rPr lang="en-US" sz="2056">
                <a:solidFill>
                  <a:srgbClr val="1F294C"/>
                </a:solidFill>
                <a:latin typeface="Proxima Nova"/>
              </a:rPr>
              <a:t>Document Deviations: For valid reasons behind data differences, document them clearly. This helps maintain a clear data history.</a:t>
            </a:r>
          </a:p>
          <a:p>
            <a:pPr algn="l" marL="443958" indent="-221979" lvl="1">
              <a:lnSpc>
                <a:spcPts val="2673"/>
              </a:lnSpc>
              <a:buAutoNum type="arabicPeriod" startAt="1"/>
            </a:pPr>
            <a:r>
              <a:rPr lang="en-US" sz="2056">
                <a:solidFill>
                  <a:srgbClr val="1F294C"/>
                </a:solidFill>
                <a:latin typeface="Proxima Nova"/>
              </a:rPr>
              <a:t>Communication is Key: Inform relevant stakeholders about the inconsistencies you found and the steps being taken to address them.</a:t>
            </a:r>
          </a:p>
          <a:p>
            <a:pPr algn="l" marL="443958" indent="-221979" lvl="1">
              <a:lnSpc>
                <a:spcPts val="2673"/>
              </a:lnSpc>
              <a:buAutoNum type="arabicPeriod" startAt="1"/>
            </a:pPr>
            <a:r>
              <a:rPr lang="en-US" sz="2056">
                <a:solidFill>
                  <a:srgbClr val="1F294C"/>
                </a:solidFill>
                <a:latin typeface="Proxima Nova"/>
              </a:rPr>
              <a:t>Regular Checkups: Establish routine data quality checks to catch issues early and keep your data healthy over time.</a:t>
            </a:r>
          </a:p>
          <a:p>
            <a:pPr algn="l" marL="443958" indent="-221979" lvl="1">
              <a:lnSpc>
                <a:spcPts val="2673"/>
              </a:lnSpc>
              <a:buAutoNum type="arabicPeriod" startAt="1"/>
            </a:pPr>
            <a:r>
              <a:rPr lang="en-US" sz="2056">
                <a:solidFill>
                  <a:srgbClr val="1F294C"/>
                </a:solidFill>
                <a:latin typeface="Proxima Nova"/>
              </a:rPr>
              <a:t>Adapting the Blueprint: If data needs have evolved, update the predefined schema (plan) to reflect the current requirements.</a:t>
            </a:r>
          </a:p>
          <a:p>
            <a:pPr algn="l">
              <a:lnSpc>
                <a:spcPts val="267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29778" y="1028700"/>
            <a:ext cx="15555651" cy="8802068"/>
          </a:xfrm>
          <a:custGeom>
            <a:avLst/>
            <a:gdLst/>
            <a:ahLst/>
            <a:cxnLst/>
            <a:rect r="r" b="b" t="t" l="l"/>
            <a:pathLst>
              <a:path h="8802068" w="15555651">
                <a:moveTo>
                  <a:pt x="0" y="0"/>
                </a:moveTo>
                <a:lnTo>
                  <a:pt x="15555652" y="0"/>
                </a:lnTo>
                <a:lnTo>
                  <a:pt x="15555652" y="8802068"/>
                </a:lnTo>
                <a:lnTo>
                  <a:pt x="0" y="8802068"/>
                </a:lnTo>
                <a:lnTo>
                  <a:pt x="0" y="0"/>
                </a:lnTo>
                <a:close/>
              </a:path>
            </a:pathLst>
          </a:custGeom>
          <a:blipFill>
            <a:blip r:embed="rId10"/>
            <a:stretch>
              <a:fillRect l="0" t="0" r="-1121" b="0"/>
            </a:stretch>
          </a:blipFill>
        </p:spPr>
      </p:sp>
      <p:sp>
        <p:nvSpPr>
          <p:cNvPr name="TextBox 7" id="7"/>
          <p:cNvSpPr txBox="true"/>
          <p:nvPr/>
        </p:nvSpPr>
        <p:spPr>
          <a:xfrm rot="0">
            <a:off x="-4533951" y="57150"/>
            <a:ext cx="14535370" cy="971550"/>
          </a:xfrm>
          <a:prstGeom prst="rect">
            <a:avLst/>
          </a:prstGeom>
        </p:spPr>
        <p:txBody>
          <a:bodyPr anchor="t" rtlCol="false" tIns="0" lIns="0" bIns="0" rIns="0">
            <a:spAutoFit/>
          </a:bodyPr>
          <a:lstStyle/>
          <a:p>
            <a:pPr algn="ctr">
              <a:lnSpc>
                <a:spcPts val="7679"/>
              </a:lnSpc>
            </a:pPr>
            <a:r>
              <a:rPr lang="en-US" sz="6399" spc="63">
                <a:solidFill>
                  <a:srgbClr val="0086B3"/>
                </a:solidFill>
                <a:latin typeface="Proxima Nova Bold"/>
              </a:rPr>
              <a:t>DASHBOARD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TextBox 2" id="2"/>
          <p:cNvSpPr txBox="true"/>
          <p:nvPr/>
        </p:nvSpPr>
        <p:spPr>
          <a:xfrm rot="0">
            <a:off x="1876315" y="1276350"/>
            <a:ext cx="14535370" cy="971550"/>
          </a:xfrm>
          <a:prstGeom prst="rect">
            <a:avLst/>
          </a:prstGeom>
        </p:spPr>
        <p:txBody>
          <a:bodyPr anchor="t" rtlCol="false" tIns="0" lIns="0" bIns="0" rIns="0">
            <a:spAutoFit/>
          </a:bodyPr>
          <a:lstStyle/>
          <a:p>
            <a:pPr algn="ctr">
              <a:lnSpc>
                <a:spcPts val="7679"/>
              </a:lnSpc>
            </a:pPr>
            <a:r>
              <a:rPr lang="en-US" sz="6399" spc="63">
                <a:solidFill>
                  <a:srgbClr val="0086B3"/>
                </a:solidFill>
                <a:latin typeface="Proxima Nova Bold"/>
              </a:rPr>
              <a:t>CONCLUSION</a:t>
            </a:r>
          </a:p>
        </p:txBody>
      </p:sp>
      <p:sp>
        <p:nvSpPr>
          <p:cNvPr name="TextBox 3" id="3"/>
          <p:cNvSpPr txBox="true"/>
          <p:nvPr/>
        </p:nvSpPr>
        <p:spPr>
          <a:xfrm rot="0">
            <a:off x="3492119" y="2271606"/>
            <a:ext cx="11948774" cy="7277100"/>
          </a:xfrm>
          <a:prstGeom prst="rect">
            <a:avLst/>
          </a:prstGeom>
        </p:spPr>
        <p:txBody>
          <a:bodyPr anchor="t" rtlCol="false" tIns="0" lIns="0" bIns="0" rIns="0">
            <a:spAutoFit/>
          </a:bodyPr>
          <a:lstStyle/>
          <a:p>
            <a:pPr algn="ctr">
              <a:lnSpc>
                <a:spcPts val="3899"/>
              </a:lnSpc>
            </a:pPr>
            <a:r>
              <a:rPr lang="en-US" sz="2999">
                <a:solidFill>
                  <a:srgbClr val="1F294C"/>
                </a:solidFill>
                <a:latin typeface="Proxima Nova"/>
              </a:rPr>
              <a:t>In summary, the analysis of human resource data using both Excel and Power BI has provided invaluable insights into various aspects of  workforce. Through targeted data inquiries and the creation of a comprehensive dashboard, I've gained deeper insights into employee demographics, attrition rates, educational backgrounds, and performance metrics. Leveraging the visualization capabilities of Power BI, I've effectively represented and interpreted the data, empowering more informed decision-making.</a:t>
            </a:r>
          </a:p>
          <a:p>
            <a:pPr algn="ctr">
              <a:lnSpc>
                <a:spcPts val="3899"/>
              </a:lnSpc>
            </a:pPr>
            <a:r>
              <a:rPr lang="en-US" sz="2999">
                <a:solidFill>
                  <a:srgbClr val="1F294C"/>
                </a:solidFill>
                <a:latin typeface="Proxima Nova"/>
              </a:rPr>
              <a:t>These insights serve as a foundation for strategic human resource planning, allowing us to tailor initiatives, address challenges, and optimize our approach to employee management. Overall, this analysis has played a crucial role in enhancing my understanding of the human resource landscape and guiding future actions for the betterment of our organization.</a:t>
            </a:r>
          </a:p>
          <a:p>
            <a:pPr algn="ctr">
              <a:lnSpc>
                <a:spcPts val="3899"/>
              </a:lnSpc>
            </a:pPr>
          </a:p>
        </p:txBody>
      </p:sp>
      <p:sp>
        <p:nvSpPr>
          <p:cNvPr name="Freeform 4" id="4"/>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TextBox 2" id="2"/>
          <p:cNvSpPr txBox="true"/>
          <p:nvPr/>
        </p:nvSpPr>
        <p:spPr>
          <a:xfrm rot="0">
            <a:off x="6761672" y="3868248"/>
            <a:ext cx="4764656" cy="504825"/>
          </a:xfrm>
          <a:prstGeom prst="rect">
            <a:avLst/>
          </a:prstGeom>
        </p:spPr>
        <p:txBody>
          <a:bodyPr anchor="t" rtlCol="false" tIns="0" lIns="0" bIns="0" rIns="0">
            <a:spAutoFit/>
          </a:bodyPr>
          <a:lstStyle/>
          <a:p>
            <a:pPr algn="ctr">
              <a:lnSpc>
                <a:spcPts val="4079"/>
              </a:lnSpc>
            </a:pPr>
            <a:r>
              <a:rPr lang="en-US" sz="3399" spc="33">
                <a:solidFill>
                  <a:srgbClr val="0086B3"/>
                </a:solidFill>
                <a:latin typeface="Proxima Nova Bold"/>
              </a:rPr>
              <a:t>WEBSITE</a:t>
            </a:r>
          </a:p>
        </p:txBody>
      </p:sp>
      <p:sp>
        <p:nvSpPr>
          <p:cNvPr name="TextBox 3" id="3"/>
          <p:cNvSpPr txBox="true"/>
          <p:nvPr/>
        </p:nvSpPr>
        <p:spPr>
          <a:xfrm rot="0">
            <a:off x="6064761" y="4334973"/>
            <a:ext cx="6097877" cy="450215"/>
          </a:xfrm>
          <a:prstGeom prst="rect">
            <a:avLst/>
          </a:prstGeom>
        </p:spPr>
        <p:txBody>
          <a:bodyPr anchor="t" rtlCol="false" tIns="0" lIns="0" bIns="0" rIns="0">
            <a:spAutoFit/>
          </a:bodyPr>
          <a:lstStyle/>
          <a:p>
            <a:pPr algn="ctr">
              <a:lnSpc>
                <a:spcPts val="3639"/>
              </a:lnSpc>
            </a:pPr>
            <a:r>
              <a:rPr lang="en-US" sz="2799">
                <a:solidFill>
                  <a:srgbClr val="1F294C"/>
                </a:solidFill>
                <a:latin typeface="Proxima Nova"/>
              </a:rPr>
              <a:t>github.com/Namankamra1785</a:t>
            </a:r>
          </a:p>
        </p:txBody>
      </p:sp>
      <p:sp>
        <p:nvSpPr>
          <p:cNvPr name="TextBox 4" id="4"/>
          <p:cNvSpPr txBox="true"/>
          <p:nvPr/>
        </p:nvSpPr>
        <p:spPr>
          <a:xfrm rot="0">
            <a:off x="6761672" y="5066275"/>
            <a:ext cx="4764656" cy="504825"/>
          </a:xfrm>
          <a:prstGeom prst="rect">
            <a:avLst/>
          </a:prstGeom>
        </p:spPr>
        <p:txBody>
          <a:bodyPr anchor="t" rtlCol="false" tIns="0" lIns="0" bIns="0" rIns="0">
            <a:spAutoFit/>
          </a:bodyPr>
          <a:lstStyle/>
          <a:p>
            <a:pPr algn="ctr">
              <a:lnSpc>
                <a:spcPts val="4079"/>
              </a:lnSpc>
            </a:pPr>
            <a:r>
              <a:rPr lang="en-US" sz="3399" spc="33">
                <a:solidFill>
                  <a:srgbClr val="0086B3"/>
                </a:solidFill>
                <a:latin typeface="Proxima Nova Bold"/>
              </a:rPr>
              <a:t>EMAIL ADDRESS</a:t>
            </a:r>
          </a:p>
        </p:txBody>
      </p:sp>
      <p:sp>
        <p:nvSpPr>
          <p:cNvPr name="TextBox 5" id="5"/>
          <p:cNvSpPr txBox="true"/>
          <p:nvPr/>
        </p:nvSpPr>
        <p:spPr>
          <a:xfrm rot="0">
            <a:off x="6761672" y="5533000"/>
            <a:ext cx="4764656" cy="450215"/>
          </a:xfrm>
          <a:prstGeom prst="rect">
            <a:avLst/>
          </a:prstGeom>
        </p:spPr>
        <p:txBody>
          <a:bodyPr anchor="t" rtlCol="false" tIns="0" lIns="0" bIns="0" rIns="0">
            <a:spAutoFit/>
          </a:bodyPr>
          <a:lstStyle/>
          <a:p>
            <a:pPr algn="ctr">
              <a:lnSpc>
                <a:spcPts val="3639"/>
              </a:lnSpc>
            </a:pPr>
            <a:r>
              <a:rPr lang="en-US" sz="2799">
                <a:solidFill>
                  <a:srgbClr val="1F294C"/>
                </a:solidFill>
                <a:latin typeface="Proxima Nova"/>
              </a:rPr>
              <a:t>nkamra12345@gmail.com</a:t>
            </a:r>
          </a:p>
        </p:txBody>
      </p:sp>
      <p:sp>
        <p:nvSpPr>
          <p:cNvPr name="TextBox 6" id="6"/>
          <p:cNvSpPr txBox="true"/>
          <p:nvPr/>
        </p:nvSpPr>
        <p:spPr>
          <a:xfrm rot="0">
            <a:off x="6761672" y="6264303"/>
            <a:ext cx="4764656" cy="504825"/>
          </a:xfrm>
          <a:prstGeom prst="rect">
            <a:avLst/>
          </a:prstGeom>
        </p:spPr>
        <p:txBody>
          <a:bodyPr anchor="t" rtlCol="false" tIns="0" lIns="0" bIns="0" rIns="0">
            <a:spAutoFit/>
          </a:bodyPr>
          <a:lstStyle/>
          <a:p>
            <a:pPr algn="ctr">
              <a:lnSpc>
                <a:spcPts val="4079"/>
              </a:lnSpc>
            </a:pPr>
            <a:r>
              <a:rPr lang="en-US" sz="3399" spc="33">
                <a:solidFill>
                  <a:srgbClr val="0086B3"/>
                </a:solidFill>
                <a:latin typeface="Proxima Nova Bold"/>
              </a:rPr>
              <a:t>SOCIAL MEDIA</a:t>
            </a:r>
          </a:p>
        </p:txBody>
      </p:sp>
      <p:sp>
        <p:nvSpPr>
          <p:cNvPr name="TextBox 7" id="7"/>
          <p:cNvSpPr txBox="true"/>
          <p:nvPr/>
        </p:nvSpPr>
        <p:spPr>
          <a:xfrm rot="0">
            <a:off x="5892897" y="6740553"/>
            <a:ext cx="6441605" cy="450215"/>
          </a:xfrm>
          <a:prstGeom prst="rect">
            <a:avLst/>
          </a:prstGeom>
        </p:spPr>
        <p:txBody>
          <a:bodyPr anchor="t" rtlCol="false" tIns="0" lIns="0" bIns="0" rIns="0">
            <a:spAutoFit/>
          </a:bodyPr>
          <a:lstStyle/>
          <a:p>
            <a:pPr algn="ctr">
              <a:lnSpc>
                <a:spcPts val="3639"/>
              </a:lnSpc>
            </a:pPr>
            <a:r>
              <a:rPr lang="en-US" sz="2799">
                <a:solidFill>
                  <a:srgbClr val="1F294C"/>
                </a:solidFill>
                <a:latin typeface="Proxima Nova"/>
              </a:rPr>
              <a:t>www.linkedin.com/in/namankamra1785/</a:t>
            </a:r>
          </a:p>
        </p:txBody>
      </p:sp>
      <p:sp>
        <p:nvSpPr>
          <p:cNvPr name="Freeform 8" id="8"/>
          <p:cNvSpPr/>
          <p:nvPr/>
        </p:nvSpPr>
        <p:spPr>
          <a:xfrm flipH="false" flipV="false" rot="0">
            <a:off x="12637507" y="3426255"/>
            <a:ext cx="3736874" cy="4692281"/>
          </a:xfrm>
          <a:custGeom>
            <a:avLst/>
            <a:gdLst/>
            <a:ahLst/>
            <a:cxnLst/>
            <a:rect r="r" b="b" t="t" l="l"/>
            <a:pathLst>
              <a:path h="4692281" w="3736874">
                <a:moveTo>
                  <a:pt x="0" y="0"/>
                </a:moveTo>
                <a:lnTo>
                  <a:pt x="3736874" y="0"/>
                </a:lnTo>
                <a:lnTo>
                  <a:pt x="3736874" y="4692281"/>
                </a:lnTo>
                <a:lnTo>
                  <a:pt x="0" y="4692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69705" y="3525868"/>
            <a:ext cx="2859981" cy="4692281"/>
          </a:xfrm>
          <a:custGeom>
            <a:avLst/>
            <a:gdLst/>
            <a:ahLst/>
            <a:cxnLst/>
            <a:rect r="r" b="b" t="t" l="l"/>
            <a:pathLst>
              <a:path h="4692281" w="2859981">
                <a:moveTo>
                  <a:pt x="0" y="0"/>
                </a:moveTo>
                <a:lnTo>
                  <a:pt x="2859981" y="0"/>
                </a:lnTo>
                <a:lnTo>
                  <a:pt x="2859981" y="4692281"/>
                </a:lnTo>
                <a:lnTo>
                  <a:pt x="0" y="4692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119215" y="1335496"/>
            <a:ext cx="14049569" cy="1943100"/>
          </a:xfrm>
          <a:prstGeom prst="rect">
            <a:avLst/>
          </a:prstGeom>
        </p:spPr>
        <p:txBody>
          <a:bodyPr anchor="t" rtlCol="false" tIns="0" lIns="0" bIns="0" rIns="0">
            <a:spAutoFit/>
          </a:bodyPr>
          <a:lstStyle/>
          <a:p>
            <a:pPr algn="ctr">
              <a:lnSpc>
                <a:spcPts val="7679"/>
              </a:lnSpc>
            </a:pPr>
            <a:r>
              <a:rPr lang="en-US" sz="6399" spc="63">
                <a:solidFill>
                  <a:srgbClr val="0086B3"/>
                </a:solidFill>
                <a:latin typeface="Proxima Nova Bold"/>
              </a:rPr>
              <a:t>THANK YOU</a:t>
            </a:r>
          </a:p>
          <a:p>
            <a:pPr algn="ctr">
              <a:lnSpc>
                <a:spcPts val="7679"/>
              </a:lnSpc>
            </a:pPr>
            <a:r>
              <a:rPr lang="en-US" sz="6399" spc="63">
                <a:solidFill>
                  <a:srgbClr val="0086B3"/>
                </a:solidFill>
                <a:latin typeface="Proxima Nova Bold"/>
              </a:rPr>
              <a:t>Reach out for any questions.</a:t>
            </a:r>
          </a:p>
        </p:txBody>
      </p:sp>
      <p:sp>
        <p:nvSpPr>
          <p:cNvPr name="Freeform 11" id="11"/>
          <p:cNvSpPr/>
          <p:nvPr/>
        </p:nvSpPr>
        <p:spPr>
          <a:xfrm flipH="false" flipV="false" rot="4596961">
            <a:off x="-1406027" y="6709320"/>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10123381">
            <a:off x="15547033" y="-668114"/>
            <a:ext cx="3876074" cy="4007220"/>
          </a:xfrm>
          <a:custGeom>
            <a:avLst/>
            <a:gdLst/>
            <a:ahLst/>
            <a:cxnLst/>
            <a:rect r="r" b="b" t="t" l="l"/>
            <a:pathLst>
              <a:path h="4007220" w="3876074">
                <a:moveTo>
                  <a:pt x="0" y="0"/>
                </a:moveTo>
                <a:lnTo>
                  <a:pt x="3876075" y="0"/>
                </a:lnTo>
                <a:lnTo>
                  <a:pt x="3876075" y="4007220"/>
                </a:lnTo>
                <a:lnTo>
                  <a:pt x="0" y="40072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560293">
            <a:off x="14240364" y="-1393983"/>
            <a:ext cx="2725288" cy="3620552"/>
          </a:xfrm>
          <a:custGeom>
            <a:avLst/>
            <a:gdLst/>
            <a:ahLst/>
            <a:cxnLst/>
            <a:rect r="r" b="b" t="t" l="l"/>
            <a:pathLst>
              <a:path h="3620552" w="2725288">
                <a:moveTo>
                  <a:pt x="0" y="0"/>
                </a:moveTo>
                <a:lnTo>
                  <a:pt x="2725288" y="0"/>
                </a:lnTo>
                <a:lnTo>
                  <a:pt x="2725288" y="3620552"/>
                </a:lnTo>
                <a:lnTo>
                  <a:pt x="0" y="36205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TextBox 2" id="2"/>
          <p:cNvSpPr txBox="true"/>
          <p:nvPr/>
        </p:nvSpPr>
        <p:spPr>
          <a:xfrm rot="0">
            <a:off x="4034874" y="2367005"/>
            <a:ext cx="11347460" cy="8738109"/>
          </a:xfrm>
          <a:prstGeom prst="rect">
            <a:avLst/>
          </a:prstGeom>
        </p:spPr>
        <p:txBody>
          <a:bodyPr anchor="t" rtlCol="false" tIns="0" lIns="0" bIns="0" rIns="0">
            <a:spAutoFit/>
          </a:bodyPr>
          <a:lstStyle/>
          <a:p>
            <a:pPr algn="l" marL="470120" indent="-235060" lvl="1">
              <a:lnSpc>
                <a:spcPts val="3483"/>
              </a:lnSpc>
              <a:buFont typeface="Arial"/>
              <a:buChar char="•"/>
            </a:pPr>
            <a:r>
              <a:rPr lang="en-US" sz="2177">
                <a:solidFill>
                  <a:srgbClr val="1F294C"/>
                </a:solidFill>
                <a:latin typeface="Barlow"/>
              </a:rPr>
              <a:t>In this comprehensive report I am embarking on a journey to explore a rich dataset concerning employee demographics and performance. My goal is to extract valuable insights that can inform strategic decisions and empower our workforce.</a:t>
            </a:r>
          </a:p>
          <a:p>
            <a:pPr algn="l" marL="470120" indent="-235060" lvl="1">
              <a:lnSpc>
                <a:spcPts val="3483"/>
              </a:lnSpc>
              <a:buFont typeface="Arial"/>
              <a:buChar char="•"/>
            </a:pPr>
            <a:r>
              <a:rPr lang="en-US" sz="2177">
                <a:solidFill>
                  <a:srgbClr val="1F294C"/>
                </a:solidFill>
                <a:latin typeface="Barlow"/>
              </a:rPr>
              <a:t>I am having a wealth of information at my disposal, including details such as employee age, education level, job satisfaction, and work experience. This data holds immense potential to shed light on employee engagement, performance drivers, and areas for improvement.</a:t>
            </a:r>
          </a:p>
          <a:p>
            <a:pPr algn="l" marL="470120" indent="-235060" lvl="1">
              <a:lnSpc>
                <a:spcPts val="3483"/>
              </a:lnSpc>
              <a:buFont typeface="Arial"/>
              <a:buChar char="•"/>
            </a:pPr>
            <a:r>
              <a:rPr lang="en-US" sz="2177">
                <a:solidFill>
                  <a:srgbClr val="1F294C"/>
                </a:solidFill>
                <a:latin typeface="Barlow"/>
              </a:rPr>
              <a:t>To unlock these insights, we will leverage the complementary strengths of two powerful tools: Microsoft Excel and Power BI.</a:t>
            </a:r>
          </a:p>
          <a:p>
            <a:pPr algn="l" marL="470120" indent="-235060" lvl="1">
              <a:lnSpc>
                <a:spcPts val="3483"/>
              </a:lnSpc>
              <a:buAutoNum type="arabicPeriod" startAt="1"/>
            </a:pPr>
            <a:r>
              <a:rPr lang="en-US" sz="2177">
                <a:solidFill>
                  <a:srgbClr val="1F294C"/>
                </a:solidFill>
                <a:latin typeface="Barlow"/>
              </a:rPr>
              <a:t>Excel will provide a familiar platform for initial data cleaning, exploration, and basic visualizations.</a:t>
            </a:r>
          </a:p>
          <a:p>
            <a:pPr algn="l" marL="470120" indent="-235060" lvl="1">
              <a:lnSpc>
                <a:spcPts val="3483"/>
              </a:lnSpc>
              <a:buAutoNum type="arabicPeriod" startAt="1"/>
            </a:pPr>
            <a:r>
              <a:rPr lang="en-US" sz="2177">
                <a:solidFill>
                  <a:srgbClr val="1F294C"/>
                </a:solidFill>
                <a:latin typeface="Barlow"/>
              </a:rPr>
              <a:t>Power BI will then come into play, allowing us to create sophisticated dashboards and interactive reports that bring our findings to life</a:t>
            </a:r>
          </a:p>
          <a:p>
            <a:pPr algn="l" marL="470120" indent="-235060" lvl="1">
              <a:lnSpc>
                <a:spcPts val="3483"/>
              </a:lnSpc>
              <a:buFont typeface="Arial"/>
              <a:buChar char="•"/>
            </a:pPr>
            <a:r>
              <a:rPr lang="en-US" sz="2177">
                <a:solidFill>
                  <a:srgbClr val="1F294C"/>
                </a:solidFill>
                <a:latin typeface="Barlow"/>
              </a:rPr>
              <a:t>Through this combined approach, we will gain a comprehensive understanding of our workforce and use these insights to:</a:t>
            </a:r>
          </a:p>
          <a:p>
            <a:pPr algn="l">
              <a:lnSpc>
                <a:spcPts val="3483"/>
              </a:lnSpc>
            </a:pPr>
            <a:r>
              <a:rPr lang="en-US" sz="2177">
                <a:solidFill>
                  <a:srgbClr val="1F294C"/>
                </a:solidFill>
                <a:latin typeface="Barlow"/>
              </a:rPr>
              <a:t>           1. </a:t>
            </a:r>
            <a:r>
              <a:rPr lang="en-US" sz="2177">
                <a:solidFill>
                  <a:srgbClr val="1F294C"/>
                </a:solidFill>
                <a:latin typeface="Barlow"/>
              </a:rPr>
              <a:t>Boost Employee Satisfaction</a:t>
            </a:r>
          </a:p>
          <a:p>
            <a:pPr algn="l">
              <a:lnSpc>
                <a:spcPts val="3483"/>
              </a:lnSpc>
            </a:pPr>
            <a:r>
              <a:rPr lang="en-US" sz="2177">
                <a:solidFill>
                  <a:srgbClr val="1F294C"/>
                </a:solidFill>
                <a:latin typeface="Barlow"/>
              </a:rPr>
              <a:t>           2. Enhance Performance</a:t>
            </a:r>
          </a:p>
          <a:p>
            <a:pPr algn="l">
              <a:lnSpc>
                <a:spcPts val="3483"/>
              </a:lnSpc>
            </a:pPr>
            <a:r>
              <a:rPr lang="en-US" sz="2177">
                <a:solidFill>
                  <a:srgbClr val="1F294C"/>
                </a:solidFill>
                <a:latin typeface="Barlow"/>
              </a:rPr>
              <a:t>           3. Optimize HR Strategies</a:t>
            </a:r>
          </a:p>
          <a:p>
            <a:pPr algn="l">
              <a:lnSpc>
                <a:spcPts val="3483"/>
              </a:lnSpc>
            </a:pPr>
          </a:p>
          <a:p>
            <a:pPr algn="l">
              <a:lnSpc>
                <a:spcPts val="3483"/>
              </a:lnSpc>
            </a:pPr>
          </a:p>
          <a:p>
            <a:pPr algn="l">
              <a:lnSpc>
                <a:spcPts val="3483"/>
              </a:lnSpc>
            </a:pPr>
          </a:p>
        </p:txBody>
      </p:sp>
      <p:sp>
        <p:nvSpPr>
          <p:cNvPr name="Freeform 3" id="3"/>
          <p:cNvSpPr/>
          <p:nvPr/>
        </p:nvSpPr>
        <p:spPr>
          <a:xfrm flipH="false" flipV="false" rot="4596961">
            <a:off x="-1432340" y="6872827"/>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01367">
            <a:off x="714950" y="8429479"/>
            <a:ext cx="3625255" cy="4816160"/>
          </a:xfrm>
          <a:custGeom>
            <a:avLst/>
            <a:gdLst/>
            <a:ahLst/>
            <a:cxnLst/>
            <a:rect r="r" b="b" t="t" l="l"/>
            <a:pathLst>
              <a:path h="4816160" w="3625255">
                <a:moveTo>
                  <a:pt x="0" y="0"/>
                </a:moveTo>
                <a:lnTo>
                  <a:pt x="3625255" y="0"/>
                </a:lnTo>
                <a:lnTo>
                  <a:pt x="3625255" y="4816161"/>
                </a:lnTo>
                <a:lnTo>
                  <a:pt x="0" y="4816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123381">
            <a:off x="15383533" y="-370895"/>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95011">
            <a:off x="13558858" y="-1158072"/>
            <a:ext cx="2921537" cy="3881268"/>
          </a:xfrm>
          <a:custGeom>
            <a:avLst/>
            <a:gdLst/>
            <a:ahLst/>
            <a:cxnLst/>
            <a:rect r="r" b="b" t="t" l="l"/>
            <a:pathLst>
              <a:path h="3881268" w="2921537">
                <a:moveTo>
                  <a:pt x="0" y="0"/>
                </a:moveTo>
                <a:lnTo>
                  <a:pt x="2921536" y="0"/>
                </a:lnTo>
                <a:lnTo>
                  <a:pt x="2921536" y="3881269"/>
                </a:lnTo>
                <a:lnTo>
                  <a:pt x="0" y="3881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33913" y="7502149"/>
            <a:ext cx="3757475" cy="2456449"/>
          </a:xfrm>
          <a:custGeom>
            <a:avLst/>
            <a:gdLst/>
            <a:ahLst/>
            <a:cxnLst/>
            <a:rect r="r" b="b" t="t" l="l"/>
            <a:pathLst>
              <a:path h="2456449" w="3757475">
                <a:moveTo>
                  <a:pt x="0" y="0"/>
                </a:moveTo>
                <a:lnTo>
                  <a:pt x="3757475" y="0"/>
                </a:lnTo>
                <a:lnTo>
                  <a:pt x="3757475" y="2456450"/>
                </a:lnTo>
                <a:lnTo>
                  <a:pt x="0" y="2456450"/>
                </a:lnTo>
                <a:lnTo>
                  <a:pt x="0" y="0"/>
                </a:lnTo>
                <a:close/>
              </a:path>
            </a:pathLst>
          </a:custGeom>
          <a:blipFill>
            <a:blip r:embed="rId10"/>
            <a:stretch>
              <a:fillRect l="0" t="0" r="0" b="0"/>
            </a:stretch>
          </a:blipFill>
        </p:spPr>
      </p:sp>
      <p:sp>
        <p:nvSpPr>
          <p:cNvPr name="TextBox 8" id="8"/>
          <p:cNvSpPr txBox="true"/>
          <p:nvPr/>
        </p:nvSpPr>
        <p:spPr>
          <a:xfrm rot="0">
            <a:off x="5262043" y="858762"/>
            <a:ext cx="8082449" cy="1448327"/>
          </a:xfrm>
          <a:prstGeom prst="rect">
            <a:avLst/>
          </a:prstGeom>
        </p:spPr>
        <p:txBody>
          <a:bodyPr anchor="t" rtlCol="false" tIns="0" lIns="0" bIns="0" rIns="0">
            <a:spAutoFit/>
          </a:bodyPr>
          <a:lstStyle/>
          <a:p>
            <a:pPr algn="l">
              <a:lnSpc>
                <a:spcPts val="3765"/>
              </a:lnSpc>
            </a:pPr>
            <a:r>
              <a:rPr lang="en-US" sz="3765" spc="37">
                <a:solidFill>
                  <a:srgbClr val="0086B3"/>
                </a:solidFill>
                <a:latin typeface="Proxima Nova Bold"/>
              </a:rPr>
              <a:t>UNVEILING EMPLOYEE INSIGHTS: A DEEP DIVE INTO HR DATA WITH EXCEL AND POWER BI</a:t>
            </a:r>
          </a:p>
        </p:txBody>
      </p:sp>
      <p:sp>
        <p:nvSpPr>
          <p:cNvPr name="TextBox 9" id="9"/>
          <p:cNvSpPr txBox="true"/>
          <p:nvPr/>
        </p:nvSpPr>
        <p:spPr>
          <a:xfrm rot="0">
            <a:off x="164481" y="973876"/>
            <a:ext cx="4717162" cy="237590"/>
          </a:xfrm>
          <a:prstGeom prst="rect">
            <a:avLst/>
          </a:prstGeom>
        </p:spPr>
        <p:txBody>
          <a:bodyPr anchor="t" rtlCol="false" tIns="0" lIns="0" bIns="0" rIns="0">
            <a:spAutoFit/>
          </a:bodyPr>
          <a:lstStyle/>
          <a:p>
            <a:pPr algn="ctr">
              <a:lnSpc>
                <a:spcPts val="1742"/>
              </a:lnSpc>
            </a:pPr>
          </a:p>
        </p:txBody>
      </p:sp>
      <p:grpSp>
        <p:nvGrpSpPr>
          <p:cNvPr name="Group 10" id="10"/>
          <p:cNvGrpSpPr/>
          <p:nvPr/>
        </p:nvGrpSpPr>
        <p:grpSpPr>
          <a:xfrm rot="0">
            <a:off x="-228770" y="0"/>
            <a:ext cx="5871435" cy="898931"/>
            <a:chOff x="0" y="0"/>
            <a:chExt cx="7828580" cy="1198574"/>
          </a:xfrm>
        </p:grpSpPr>
        <p:sp>
          <p:nvSpPr>
            <p:cNvPr name="TextBox 11" id="11"/>
            <p:cNvSpPr txBox="true"/>
            <p:nvPr/>
          </p:nvSpPr>
          <p:spPr>
            <a:xfrm rot="0">
              <a:off x="0" y="328648"/>
              <a:ext cx="7828580" cy="869926"/>
            </a:xfrm>
            <a:prstGeom prst="rect">
              <a:avLst/>
            </a:prstGeom>
          </p:spPr>
          <p:txBody>
            <a:bodyPr anchor="t" rtlCol="false" tIns="0" lIns="0" bIns="0" rIns="0">
              <a:spAutoFit/>
            </a:bodyPr>
            <a:lstStyle/>
            <a:p>
              <a:pPr algn="ctr">
                <a:lnSpc>
                  <a:spcPts val="4699"/>
                </a:lnSpc>
              </a:pPr>
              <a:r>
                <a:rPr lang="en-US" sz="4699" spc="-117">
                  <a:solidFill>
                    <a:srgbClr val="0086B3"/>
                  </a:solidFill>
                  <a:latin typeface="Rubik Bubbles"/>
                </a:rPr>
                <a:t>INTRODUCTION</a:t>
              </a:r>
            </a:p>
          </p:txBody>
        </p:sp>
        <p:sp>
          <p:nvSpPr>
            <p:cNvPr name="TextBox 12" id="12"/>
            <p:cNvSpPr txBox="true"/>
            <p:nvPr/>
          </p:nvSpPr>
          <p:spPr>
            <a:xfrm rot="0">
              <a:off x="0" y="9525"/>
              <a:ext cx="7828580" cy="355459"/>
            </a:xfrm>
            <a:prstGeom prst="rect">
              <a:avLst/>
            </a:prstGeom>
          </p:spPr>
          <p:txBody>
            <a:bodyPr anchor="t" rtlCol="false" tIns="0" lIns="0" bIns="0" rIns="0">
              <a:spAutoFit/>
            </a:bodyPr>
            <a:lstStyle/>
            <a:p>
              <a:pPr algn="ctr">
                <a:lnSpc>
                  <a:spcPts val="20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3504217" y="7077712"/>
            <a:ext cx="4406543" cy="2637720"/>
          </a:xfrm>
          <a:custGeom>
            <a:avLst/>
            <a:gdLst/>
            <a:ahLst/>
            <a:cxnLst/>
            <a:rect r="r" b="b" t="t" l="l"/>
            <a:pathLst>
              <a:path h="2637720" w="4406543">
                <a:moveTo>
                  <a:pt x="0" y="0"/>
                </a:moveTo>
                <a:lnTo>
                  <a:pt x="4406543" y="0"/>
                </a:lnTo>
                <a:lnTo>
                  <a:pt x="4406543" y="2637720"/>
                </a:lnTo>
                <a:lnTo>
                  <a:pt x="0" y="2637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7755" y="666433"/>
            <a:ext cx="7135021" cy="848360"/>
          </a:xfrm>
          <a:prstGeom prst="rect">
            <a:avLst/>
          </a:prstGeom>
        </p:spPr>
        <p:txBody>
          <a:bodyPr anchor="t" rtlCol="false" tIns="0" lIns="0" bIns="0" rIns="0">
            <a:spAutoFit/>
          </a:bodyPr>
          <a:lstStyle/>
          <a:p>
            <a:pPr algn="l">
              <a:lnSpc>
                <a:spcPts val="6399"/>
              </a:lnSpc>
            </a:pPr>
            <a:r>
              <a:rPr lang="en-US" sz="6399" spc="63">
                <a:solidFill>
                  <a:srgbClr val="0086B3"/>
                </a:solidFill>
                <a:latin typeface="Proxima Nova Bold"/>
              </a:rPr>
              <a:t>DATA OVERVIEW</a:t>
            </a:r>
          </a:p>
        </p:txBody>
      </p:sp>
      <p:sp>
        <p:nvSpPr>
          <p:cNvPr name="TextBox 4" id="4"/>
          <p:cNvSpPr txBox="true"/>
          <p:nvPr/>
        </p:nvSpPr>
        <p:spPr>
          <a:xfrm rot="0">
            <a:off x="1522521" y="1646522"/>
            <a:ext cx="12966462" cy="6936807"/>
          </a:xfrm>
          <a:prstGeom prst="rect">
            <a:avLst/>
          </a:prstGeom>
        </p:spPr>
        <p:txBody>
          <a:bodyPr anchor="t" rtlCol="false" tIns="0" lIns="0" bIns="0" rIns="0">
            <a:spAutoFit/>
          </a:bodyPr>
          <a:lstStyle/>
          <a:p>
            <a:pPr algn="l">
              <a:lnSpc>
                <a:spcPts val="3272"/>
              </a:lnSpc>
            </a:pPr>
            <a:r>
              <a:rPr lang="en-US" sz="2181">
                <a:solidFill>
                  <a:srgbClr val="1F294C"/>
                </a:solidFill>
                <a:latin typeface="Proxima Nova"/>
              </a:rPr>
              <a:t>The dataset under analysis comprises 4,410 rows and 30 columns, each representing a distinct aspect of the workforce. Below is a brief overview of the key columns present in the dataset: </a:t>
            </a:r>
          </a:p>
          <a:p>
            <a:pPr algn="l">
              <a:lnSpc>
                <a:spcPts val="3272"/>
              </a:lnSpc>
            </a:pPr>
          </a:p>
          <a:p>
            <a:pPr algn="l" marL="471004" indent="-235502" lvl="1">
              <a:lnSpc>
                <a:spcPts val="3272"/>
              </a:lnSpc>
              <a:buFont typeface="Arial"/>
              <a:buChar char="•"/>
            </a:pPr>
            <a:r>
              <a:rPr lang="en-US" sz="2181">
                <a:solidFill>
                  <a:srgbClr val="1F294C"/>
                </a:solidFill>
                <a:latin typeface="Proxima Nova Bold"/>
              </a:rPr>
              <a:t>Employee Basics</a:t>
            </a:r>
            <a:r>
              <a:rPr lang="en-US" sz="2181">
                <a:solidFill>
                  <a:srgbClr val="1F294C"/>
                </a:solidFill>
                <a:latin typeface="Proxima Nova"/>
              </a:rPr>
              <a:t>: • Age, Gender, MaritalStatus, Education: Understand the age range. gender distribution, marital status, and education levels of our workforce. </a:t>
            </a:r>
          </a:p>
          <a:p>
            <a:pPr algn="l" marL="471004" indent="-235502" lvl="1">
              <a:lnSpc>
                <a:spcPts val="3272"/>
              </a:lnSpc>
              <a:buFont typeface="Arial"/>
              <a:buChar char="•"/>
            </a:pPr>
            <a:r>
              <a:rPr lang="en-US" sz="2181">
                <a:solidFill>
                  <a:srgbClr val="1F294C"/>
                </a:solidFill>
                <a:latin typeface="Proxima Nova Bold"/>
              </a:rPr>
              <a:t>Job Details:</a:t>
            </a:r>
            <a:r>
              <a:rPr lang="en-US" sz="2181">
                <a:solidFill>
                  <a:srgbClr val="1F294C"/>
                </a:solidFill>
                <a:latin typeface="Proxima Nova"/>
              </a:rPr>
              <a:t> • Department, JobRole, JobLevel: Explore the various departments. job roles, and hierarchical levels within the company. </a:t>
            </a:r>
          </a:p>
          <a:p>
            <a:pPr algn="l" marL="471004" indent="-235502" lvl="1">
              <a:lnSpc>
                <a:spcPts val="3272"/>
              </a:lnSpc>
              <a:buFont typeface="Arial"/>
              <a:buChar char="•"/>
            </a:pPr>
            <a:r>
              <a:rPr lang="en-US" sz="2181">
                <a:solidFill>
                  <a:srgbClr val="1F294C"/>
                </a:solidFill>
                <a:latin typeface="Proxima Nova Bold"/>
              </a:rPr>
              <a:t>Satisfaction and Engagement</a:t>
            </a:r>
            <a:r>
              <a:rPr lang="en-US" sz="2181">
                <a:solidFill>
                  <a:srgbClr val="1F294C"/>
                </a:solidFill>
                <a:latin typeface="Proxima Nova"/>
              </a:rPr>
              <a:t>: • JobSatisfaction, EnvironmentSatisfaction, RelationshipSatisfaction. WorkLifeBalance: Gauge employee satisfaction and engagement levels in their roles and workplace.</a:t>
            </a:r>
          </a:p>
          <a:p>
            <a:pPr algn="l" marL="471004" indent="-235502" lvl="1">
              <a:lnSpc>
                <a:spcPts val="3272"/>
              </a:lnSpc>
              <a:buFont typeface="Arial"/>
              <a:buChar char="•"/>
            </a:pPr>
            <a:r>
              <a:rPr lang="en-US" sz="2181">
                <a:solidFill>
                  <a:srgbClr val="1F294C"/>
                </a:solidFill>
                <a:latin typeface="Proxima Nova"/>
              </a:rPr>
              <a:t> </a:t>
            </a:r>
            <a:r>
              <a:rPr lang="en-US" sz="2181">
                <a:solidFill>
                  <a:srgbClr val="1F294C"/>
                </a:solidFill>
                <a:latin typeface="Proxima Nova Bold"/>
              </a:rPr>
              <a:t>Performance and Growth</a:t>
            </a:r>
            <a:r>
              <a:rPr lang="en-US" sz="2181">
                <a:solidFill>
                  <a:srgbClr val="1F294C"/>
                </a:solidFill>
                <a:latin typeface="Proxima Nova"/>
              </a:rPr>
              <a:t>: • PerformanceRating, Years SinceLastPromotion. Training TimesLastYear: Assess performance ratings, growth opportunities, and training engagement. </a:t>
            </a:r>
          </a:p>
          <a:p>
            <a:pPr algn="l" marL="471004" indent="-235502" lvl="1">
              <a:lnSpc>
                <a:spcPts val="3272"/>
              </a:lnSpc>
              <a:buFont typeface="Arial"/>
              <a:buChar char="•"/>
            </a:pPr>
            <a:r>
              <a:rPr lang="en-US" sz="2181">
                <a:solidFill>
                  <a:srgbClr val="1F294C"/>
                </a:solidFill>
                <a:latin typeface="Proxima Nova Bold"/>
              </a:rPr>
              <a:t>Compensation</a:t>
            </a:r>
            <a:r>
              <a:rPr lang="en-US" sz="2181">
                <a:solidFill>
                  <a:srgbClr val="1F294C"/>
                </a:solidFill>
                <a:latin typeface="Proxima Nova"/>
              </a:rPr>
              <a:t>: • MonthlyIncome, StockOptionLevel: Examine salary and benefits, including monthly income and stock options. </a:t>
            </a:r>
          </a:p>
          <a:p>
            <a:pPr algn="l" marL="471004" indent="-235502" lvl="1">
              <a:lnSpc>
                <a:spcPts val="3272"/>
              </a:lnSpc>
              <a:buFont typeface="Arial"/>
              <a:buChar char="•"/>
            </a:pPr>
            <a:r>
              <a:rPr lang="en-US" sz="2181">
                <a:solidFill>
                  <a:srgbClr val="1F294C"/>
                </a:solidFill>
                <a:latin typeface="Proxima Nova Bold"/>
              </a:rPr>
              <a:t>Travel and Commute:</a:t>
            </a:r>
            <a:r>
              <a:rPr lang="en-US" sz="2181">
                <a:solidFill>
                  <a:srgbClr val="1F294C"/>
                </a:solidFill>
                <a:latin typeface="Proxima Nova"/>
              </a:rPr>
              <a:t> • BusinessTravel, DistanceFromHome: Understand business travel frequency and commute distances. </a:t>
            </a:r>
          </a:p>
          <a:p>
            <a:pPr algn="l" marL="471004" indent="-235502" lvl="1">
              <a:lnSpc>
                <a:spcPts val="3272"/>
              </a:lnSpc>
              <a:buFont typeface="Arial"/>
              <a:buChar char="•"/>
            </a:pPr>
            <a:r>
              <a:rPr lang="en-US" sz="2181">
                <a:solidFill>
                  <a:srgbClr val="1F294C"/>
                </a:solidFill>
                <a:latin typeface="Proxima Nova Bold"/>
              </a:rPr>
              <a:t>Employment History:</a:t>
            </a:r>
            <a:r>
              <a:rPr lang="en-US" sz="2181">
                <a:solidFill>
                  <a:srgbClr val="1F294C"/>
                </a:solidFill>
                <a:latin typeface="Proxima Nova"/>
              </a:rPr>
              <a:t> • NumCompaniesWorked. TotalWorkingYears, PercentSalaryHike: Explore employees' overall professional journeys, including work history and salary hikes.</a:t>
            </a:r>
          </a:p>
        </p:txBody>
      </p:sp>
      <p:sp>
        <p:nvSpPr>
          <p:cNvPr name="Freeform 5" id="5"/>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4652988" y="6580144"/>
            <a:ext cx="3336018" cy="3317855"/>
          </a:xfrm>
          <a:custGeom>
            <a:avLst/>
            <a:gdLst/>
            <a:ahLst/>
            <a:cxnLst/>
            <a:rect r="r" b="b" t="t" l="l"/>
            <a:pathLst>
              <a:path h="3317855" w="3336018">
                <a:moveTo>
                  <a:pt x="0" y="0"/>
                </a:moveTo>
                <a:lnTo>
                  <a:pt x="3336018" y="0"/>
                </a:lnTo>
                <a:lnTo>
                  <a:pt x="3336018" y="3317854"/>
                </a:lnTo>
                <a:lnTo>
                  <a:pt x="0" y="331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0887" y="967819"/>
            <a:ext cx="14047249" cy="1037605"/>
          </a:xfrm>
          <a:prstGeom prst="rect">
            <a:avLst/>
          </a:prstGeom>
        </p:spPr>
        <p:txBody>
          <a:bodyPr anchor="t" rtlCol="false" tIns="0" lIns="0" bIns="0" rIns="0">
            <a:spAutoFit/>
          </a:bodyPr>
          <a:lstStyle/>
          <a:p>
            <a:pPr algn="l">
              <a:lnSpc>
                <a:spcPts val="4273"/>
              </a:lnSpc>
            </a:pPr>
            <a:r>
              <a:rPr lang="en-US" sz="2670">
                <a:solidFill>
                  <a:srgbClr val="1F294C"/>
                </a:solidFill>
                <a:latin typeface="Proxima Nova"/>
              </a:rPr>
              <a:t>Using Excel, how would you filter the dataset to only show employees aged 30 and above? </a:t>
            </a:r>
          </a:p>
          <a:p>
            <a:pPr algn="l">
              <a:lnSpc>
                <a:spcPts val="4273"/>
              </a:lnSpc>
            </a:pPr>
          </a:p>
        </p:txBody>
      </p:sp>
      <p:sp>
        <p:nvSpPr>
          <p:cNvPr name="Freeform 4" id="4"/>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81241" y="2041731"/>
            <a:ext cx="4711058" cy="5004665"/>
          </a:xfrm>
          <a:custGeom>
            <a:avLst/>
            <a:gdLst/>
            <a:ahLst/>
            <a:cxnLst/>
            <a:rect r="r" b="b" t="t" l="l"/>
            <a:pathLst>
              <a:path h="5004665" w="4711058">
                <a:moveTo>
                  <a:pt x="0" y="0"/>
                </a:moveTo>
                <a:lnTo>
                  <a:pt x="4711058" y="0"/>
                </a:lnTo>
                <a:lnTo>
                  <a:pt x="4711058" y="5004665"/>
                </a:lnTo>
                <a:lnTo>
                  <a:pt x="0" y="5004665"/>
                </a:lnTo>
                <a:lnTo>
                  <a:pt x="0" y="0"/>
                </a:lnTo>
                <a:close/>
              </a:path>
            </a:pathLst>
          </a:custGeom>
          <a:blipFill>
            <a:blip r:embed="rId12"/>
            <a:stretch>
              <a:fillRect l="0" t="0" r="0" b="0"/>
            </a:stretch>
          </a:blipFill>
        </p:spPr>
      </p:sp>
      <p:sp>
        <p:nvSpPr>
          <p:cNvPr name="Freeform 9" id="9"/>
          <p:cNvSpPr/>
          <p:nvPr/>
        </p:nvSpPr>
        <p:spPr>
          <a:xfrm flipH="false" flipV="false" rot="0">
            <a:off x="6957500" y="1654154"/>
            <a:ext cx="9986139" cy="3106124"/>
          </a:xfrm>
          <a:custGeom>
            <a:avLst/>
            <a:gdLst/>
            <a:ahLst/>
            <a:cxnLst/>
            <a:rect r="r" b="b" t="t" l="l"/>
            <a:pathLst>
              <a:path h="3106124" w="9986139">
                <a:moveTo>
                  <a:pt x="0" y="0"/>
                </a:moveTo>
                <a:lnTo>
                  <a:pt x="9986139" y="0"/>
                </a:lnTo>
                <a:lnTo>
                  <a:pt x="9986139" y="3106124"/>
                </a:lnTo>
                <a:lnTo>
                  <a:pt x="0" y="3106124"/>
                </a:lnTo>
                <a:lnTo>
                  <a:pt x="0" y="0"/>
                </a:lnTo>
                <a:close/>
              </a:path>
            </a:pathLst>
          </a:custGeom>
          <a:blipFill>
            <a:blip r:embed="rId13"/>
            <a:stretch>
              <a:fillRect l="0" t="0" r="0" b="0"/>
            </a:stretch>
          </a:blipFill>
        </p:spPr>
      </p:sp>
      <p:sp>
        <p:nvSpPr>
          <p:cNvPr name="Freeform 10" id="10"/>
          <p:cNvSpPr/>
          <p:nvPr/>
        </p:nvSpPr>
        <p:spPr>
          <a:xfrm flipH="false" flipV="false" rot="0">
            <a:off x="8212370" y="5744204"/>
            <a:ext cx="5436897" cy="4209893"/>
          </a:xfrm>
          <a:custGeom>
            <a:avLst/>
            <a:gdLst/>
            <a:ahLst/>
            <a:cxnLst/>
            <a:rect r="r" b="b" t="t" l="l"/>
            <a:pathLst>
              <a:path h="4209893" w="5436897">
                <a:moveTo>
                  <a:pt x="0" y="0"/>
                </a:moveTo>
                <a:lnTo>
                  <a:pt x="5436898" y="0"/>
                </a:lnTo>
                <a:lnTo>
                  <a:pt x="5436898" y="4209893"/>
                </a:lnTo>
                <a:lnTo>
                  <a:pt x="0" y="4209893"/>
                </a:lnTo>
                <a:lnTo>
                  <a:pt x="0" y="0"/>
                </a:lnTo>
                <a:close/>
              </a:path>
            </a:pathLst>
          </a:custGeom>
          <a:blipFill>
            <a:blip r:embed="rId14"/>
            <a:stretch>
              <a:fillRect l="0" t="0" r="0" b="0"/>
            </a:stretch>
          </a:blipFill>
        </p:spPr>
      </p:sp>
      <p:sp>
        <p:nvSpPr>
          <p:cNvPr name="Freeform 11" id="11"/>
          <p:cNvSpPr/>
          <p:nvPr/>
        </p:nvSpPr>
        <p:spPr>
          <a:xfrm flipH="false" flipV="false" rot="0">
            <a:off x="5596843" y="2830725"/>
            <a:ext cx="1056112" cy="752982"/>
          </a:xfrm>
          <a:custGeom>
            <a:avLst/>
            <a:gdLst/>
            <a:ahLst/>
            <a:cxnLst/>
            <a:rect r="r" b="b" t="t" l="l"/>
            <a:pathLst>
              <a:path h="752982" w="1056112">
                <a:moveTo>
                  <a:pt x="0" y="0"/>
                </a:moveTo>
                <a:lnTo>
                  <a:pt x="1056112" y="0"/>
                </a:lnTo>
                <a:lnTo>
                  <a:pt x="1056112" y="752982"/>
                </a:lnTo>
                <a:lnTo>
                  <a:pt x="0" y="7529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240887" y="211898"/>
            <a:ext cx="9081698" cy="848360"/>
          </a:xfrm>
          <a:prstGeom prst="rect">
            <a:avLst/>
          </a:prstGeom>
        </p:spPr>
        <p:txBody>
          <a:bodyPr anchor="t" rtlCol="false" tIns="0" lIns="0" bIns="0" rIns="0">
            <a:spAutoFit/>
          </a:bodyPr>
          <a:lstStyle/>
          <a:p>
            <a:pPr algn="l">
              <a:lnSpc>
                <a:spcPts val="6399"/>
              </a:lnSpc>
            </a:pPr>
            <a:r>
              <a:rPr lang="en-US" sz="6399" spc="63">
                <a:solidFill>
                  <a:srgbClr val="0086B3"/>
                </a:solidFill>
                <a:latin typeface="Proxima Nova Bold"/>
              </a:rPr>
              <a:t>DATA QUESTIONS</a:t>
            </a:r>
          </a:p>
        </p:txBody>
      </p:sp>
      <p:sp>
        <p:nvSpPr>
          <p:cNvPr name="Freeform 13" id="13"/>
          <p:cNvSpPr/>
          <p:nvPr/>
        </p:nvSpPr>
        <p:spPr>
          <a:xfrm flipH="false" flipV="false" rot="5400000">
            <a:off x="10277534" y="4980331"/>
            <a:ext cx="762749" cy="543821"/>
          </a:xfrm>
          <a:custGeom>
            <a:avLst/>
            <a:gdLst/>
            <a:ahLst/>
            <a:cxnLst/>
            <a:rect r="r" b="b" t="t" l="l"/>
            <a:pathLst>
              <a:path h="543821" w="762749">
                <a:moveTo>
                  <a:pt x="0" y="0"/>
                </a:moveTo>
                <a:lnTo>
                  <a:pt x="762749" y="0"/>
                </a:lnTo>
                <a:lnTo>
                  <a:pt x="762749" y="543821"/>
                </a:lnTo>
                <a:lnTo>
                  <a:pt x="0" y="5438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TextBox 2" id="2"/>
          <p:cNvSpPr txBox="true"/>
          <p:nvPr/>
        </p:nvSpPr>
        <p:spPr>
          <a:xfrm rot="0">
            <a:off x="0" y="161013"/>
            <a:ext cx="13658203" cy="1193670"/>
          </a:xfrm>
          <a:prstGeom prst="rect">
            <a:avLst/>
          </a:prstGeom>
        </p:spPr>
        <p:txBody>
          <a:bodyPr anchor="t" rtlCol="false" tIns="0" lIns="0" bIns="0" rIns="0">
            <a:spAutoFit/>
          </a:bodyPr>
          <a:lstStyle/>
          <a:p>
            <a:pPr algn="ctr">
              <a:lnSpc>
                <a:spcPts val="4619"/>
              </a:lnSpc>
            </a:pPr>
            <a:r>
              <a:rPr lang="en-US" sz="4619" spc="46">
                <a:solidFill>
                  <a:srgbClr val="0086B3"/>
                </a:solidFill>
                <a:latin typeface="Proxima Nova Bold"/>
              </a:rPr>
              <a:t>CREATE A PIVOT TABLE TO SUMMARIZE THE AVERAGE MONTHLY INCOME BY JOB ROLE</a:t>
            </a:r>
          </a:p>
        </p:txBody>
      </p:sp>
      <p:sp>
        <p:nvSpPr>
          <p:cNvPr name="Freeform 3" id="3"/>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91890" y="5316527"/>
            <a:ext cx="5735085" cy="3649600"/>
          </a:xfrm>
          <a:custGeom>
            <a:avLst/>
            <a:gdLst/>
            <a:ahLst/>
            <a:cxnLst/>
            <a:rect r="r" b="b" t="t" l="l"/>
            <a:pathLst>
              <a:path h="3649600" w="5735085">
                <a:moveTo>
                  <a:pt x="0" y="0"/>
                </a:moveTo>
                <a:lnTo>
                  <a:pt x="5735086" y="0"/>
                </a:lnTo>
                <a:lnTo>
                  <a:pt x="5735086" y="3649600"/>
                </a:lnTo>
                <a:lnTo>
                  <a:pt x="0" y="3649600"/>
                </a:lnTo>
                <a:lnTo>
                  <a:pt x="0" y="0"/>
                </a:lnTo>
                <a:close/>
              </a:path>
            </a:pathLst>
          </a:custGeom>
          <a:blipFill>
            <a:blip r:embed="rId10"/>
            <a:stretch>
              <a:fillRect l="0" t="0" r="0" b="0"/>
            </a:stretch>
          </a:blipFill>
        </p:spPr>
      </p:sp>
      <p:sp>
        <p:nvSpPr>
          <p:cNvPr name="Freeform 8" id="8"/>
          <p:cNvSpPr/>
          <p:nvPr/>
        </p:nvSpPr>
        <p:spPr>
          <a:xfrm flipH="false" flipV="false" rot="0">
            <a:off x="8751026" y="1402885"/>
            <a:ext cx="5020247" cy="7855415"/>
          </a:xfrm>
          <a:custGeom>
            <a:avLst/>
            <a:gdLst/>
            <a:ahLst/>
            <a:cxnLst/>
            <a:rect r="r" b="b" t="t" l="l"/>
            <a:pathLst>
              <a:path h="7855415" w="5020247">
                <a:moveTo>
                  <a:pt x="0" y="0"/>
                </a:moveTo>
                <a:lnTo>
                  <a:pt x="5020247" y="0"/>
                </a:lnTo>
                <a:lnTo>
                  <a:pt x="5020247" y="7855415"/>
                </a:lnTo>
                <a:lnTo>
                  <a:pt x="0" y="7855415"/>
                </a:lnTo>
                <a:lnTo>
                  <a:pt x="0" y="0"/>
                </a:lnTo>
                <a:close/>
              </a:path>
            </a:pathLst>
          </a:custGeom>
          <a:blipFill>
            <a:blip r:embed="rId11"/>
            <a:stretch>
              <a:fillRect l="0" t="0" r="-632" b="0"/>
            </a:stretch>
          </a:blipFill>
        </p:spPr>
      </p:sp>
      <p:sp>
        <p:nvSpPr>
          <p:cNvPr name="Freeform 9" id="9"/>
          <p:cNvSpPr/>
          <p:nvPr/>
        </p:nvSpPr>
        <p:spPr>
          <a:xfrm flipH="false" flipV="false" rot="0">
            <a:off x="14954236" y="5262105"/>
            <a:ext cx="2731198" cy="4114800"/>
          </a:xfrm>
          <a:custGeom>
            <a:avLst/>
            <a:gdLst/>
            <a:ahLst/>
            <a:cxnLst/>
            <a:rect r="r" b="b" t="t" l="l"/>
            <a:pathLst>
              <a:path h="4114800" w="2731198">
                <a:moveTo>
                  <a:pt x="0" y="0"/>
                </a:moveTo>
                <a:lnTo>
                  <a:pt x="2731199" y="0"/>
                </a:lnTo>
                <a:lnTo>
                  <a:pt x="273119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63606" y="1533661"/>
            <a:ext cx="7804032" cy="318960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rPr>
              <a:t>In the pivot table, the Manufacturing Director emerges with the highest average Monthly Income, surpassing other job roles, while the Human Resources category reflects the lowest average Monthly Income. This presentation allows for a clear comparison of income distribution across various job roles within the company. facilitating insights into the salary landscape based on different positions.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4768709" y="8005746"/>
            <a:ext cx="2710140" cy="2100236"/>
          </a:xfrm>
          <a:custGeom>
            <a:avLst/>
            <a:gdLst/>
            <a:ahLst/>
            <a:cxnLst/>
            <a:rect r="r" b="b" t="t" l="l"/>
            <a:pathLst>
              <a:path h="2100236" w="2710140">
                <a:moveTo>
                  <a:pt x="0" y="0"/>
                </a:moveTo>
                <a:lnTo>
                  <a:pt x="2710140" y="0"/>
                </a:lnTo>
                <a:lnTo>
                  <a:pt x="2710140" y="2100235"/>
                </a:lnTo>
                <a:lnTo>
                  <a:pt x="0" y="2100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286" y="307562"/>
            <a:ext cx="13540234" cy="1734479"/>
          </a:xfrm>
          <a:prstGeom prst="rect">
            <a:avLst/>
          </a:prstGeom>
        </p:spPr>
        <p:txBody>
          <a:bodyPr anchor="t" rtlCol="false" tIns="0" lIns="0" bIns="0" rIns="0">
            <a:spAutoFit/>
          </a:bodyPr>
          <a:lstStyle/>
          <a:p>
            <a:pPr algn="l">
              <a:lnSpc>
                <a:spcPts val="3411"/>
              </a:lnSpc>
            </a:pPr>
            <a:r>
              <a:rPr lang="en-US" sz="3411" spc="34">
                <a:solidFill>
                  <a:srgbClr val="0086B3"/>
                </a:solidFill>
                <a:latin typeface="Proxima Nova Bold"/>
              </a:rPr>
              <a:t>APPLY CONDITIONAL FORMATTING TO HIGHLIGHT EMPLOYEES WITH MONTHLY INCOME ABOVE THE COMPANY'S AVERAGE INCOME. </a:t>
            </a:r>
          </a:p>
          <a:p>
            <a:pPr algn="l">
              <a:lnSpc>
                <a:spcPts val="3411"/>
              </a:lnSpc>
            </a:pPr>
          </a:p>
        </p:txBody>
      </p:sp>
      <p:sp>
        <p:nvSpPr>
          <p:cNvPr name="Freeform 4" id="4"/>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0286" y="1890100"/>
            <a:ext cx="12691820" cy="7368200"/>
          </a:xfrm>
          <a:custGeom>
            <a:avLst/>
            <a:gdLst/>
            <a:ahLst/>
            <a:cxnLst/>
            <a:rect r="r" b="b" t="t" l="l"/>
            <a:pathLst>
              <a:path h="7368200" w="12691820">
                <a:moveTo>
                  <a:pt x="0" y="0"/>
                </a:moveTo>
                <a:lnTo>
                  <a:pt x="12691821" y="0"/>
                </a:lnTo>
                <a:lnTo>
                  <a:pt x="12691821" y="7368200"/>
                </a:lnTo>
                <a:lnTo>
                  <a:pt x="0" y="7368200"/>
                </a:lnTo>
                <a:lnTo>
                  <a:pt x="0" y="0"/>
                </a:lnTo>
                <a:close/>
              </a:path>
            </a:pathLst>
          </a:custGeom>
          <a:blipFill>
            <a:blip r:embed="rId12"/>
            <a:stretch>
              <a:fillRect l="0" t="0" r="0" b="0"/>
            </a:stretch>
          </a:blipFill>
        </p:spPr>
      </p:sp>
      <p:sp>
        <p:nvSpPr>
          <p:cNvPr name="TextBox 9" id="9"/>
          <p:cNvSpPr txBox="true"/>
          <p:nvPr/>
        </p:nvSpPr>
        <p:spPr>
          <a:xfrm rot="0">
            <a:off x="13174688" y="2757710"/>
            <a:ext cx="4761268" cy="4714429"/>
          </a:xfrm>
          <a:prstGeom prst="rect">
            <a:avLst/>
          </a:prstGeom>
        </p:spPr>
        <p:txBody>
          <a:bodyPr anchor="t" rtlCol="false" tIns="0" lIns="0" bIns="0" rIns="0">
            <a:spAutoFit/>
          </a:bodyPr>
          <a:lstStyle/>
          <a:p>
            <a:pPr algn="ctr">
              <a:lnSpc>
                <a:spcPts val="3729"/>
              </a:lnSpc>
            </a:pPr>
            <a:r>
              <a:rPr lang="en-US" sz="2664">
                <a:solidFill>
                  <a:srgbClr val="000000"/>
                </a:solidFill>
                <a:latin typeface="Canva Sans Bold"/>
              </a:rPr>
              <a:t>Nearly a third (1,479 out of 4,410) of our employees earn above the company average monthly income. This significant portion of high earners highlights the value of analyzing income distribution across the organization for strategic workforce decisions.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4173977" y="7262727"/>
            <a:ext cx="3376058" cy="2759750"/>
          </a:xfrm>
          <a:custGeom>
            <a:avLst/>
            <a:gdLst/>
            <a:ahLst/>
            <a:cxnLst/>
            <a:rect r="r" b="b" t="t" l="l"/>
            <a:pathLst>
              <a:path h="2759750" w="3376058">
                <a:moveTo>
                  <a:pt x="0" y="0"/>
                </a:moveTo>
                <a:lnTo>
                  <a:pt x="3376058" y="0"/>
                </a:lnTo>
                <a:lnTo>
                  <a:pt x="3376058" y="2759750"/>
                </a:lnTo>
                <a:lnTo>
                  <a:pt x="0" y="2759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01469">
            <a:off x="-1165980" y="7429873"/>
            <a:ext cx="4389359" cy="4373398"/>
          </a:xfrm>
          <a:custGeom>
            <a:avLst/>
            <a:gdLst/>
            <a:ahLst/>
            <a:cxnLst/>
            <a:rect r="r" b="b" t="t" l="l"/>
            <a:pathLst>
              <a:path h="4373398" w="4389359">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089119">
            <a:off x="991678" y="9138498"/>
            <a:ext cx="3484112" cy="2787289"/>
          </a:xfrm>
          <a:custGeom>
            <a:avLst/>
            <a:gdLst/>
            <a:ahLst/>
            <a:cxnLst/>
            <a:rect r="r" b="b" t="t" l="l"/>
            <a:pathLst>
              <a:path h="2787289" w="3484112">
                <a:moveTo>
                  <a:pt x="0" y="0"/>
                </a:moveTo>
                <a:lnTo>
                  <a:pt x="3484112" y="0"/>
                </a:lnTo>
                <a:lnTo>
                  <a:pt x="3484112" y="2787289"/>
                </a:lnTo>
                <a:lnTo>
                  <a:pt x="0" y="27872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026593">
            <a:off x="15481612" y="-521355"/>
            <a:ext cx="3555375" cy="4205283"/>
          </a:xfrm>
          <a:custGeom>
            <a:avLst/>
            <a:gdLst/>
            <a:ahLst/>
            <a:cxnLst/>
            <a:rect r="r" b="b" t="t" l="l"/>
            <a:pathLst>
              <a:path h="4205283" w="3555375">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2827656">
            <a:off x="14119950" y="-1318357"/>
            <a:ext cx="3484112" cy="2787289"/>
          </a:xfrm>
          <a:custGeom>
            <a:avLst/>
            <a:gdLst/>
            <a:ahLst/>
            <a:cxnLst/>
            <a:rect r="r" b="b" t="t" l="l"/>
            <a:pathLst>
              <a:path h="2787289" w="3484112">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835535" y="5990840"/>
            <a:ext cx="5035959" cy="3403046"/>
          </a:xfrm>
          <a:custGeom>
            <a:avLst/>
            <a:gdLst/>
            <a:ahLst/>
            <a:cxnLst/>
            <a:rect r="r" b="b" t="t" l="l"/>
            <a:pathLst>
              <a:path h="3403046" w="5035959">
                <a:moveTo>
                  <a:pt x="0" y="0"/>
                </a:moveTo>
                <a:lnTo>
                  <a:pt x="5035959" y="0"/>
                </a:lnTo>
                <a:lnTo>
                  <a:pt x="5035959" y="3403045"/>
                </a:lnTo>
                <a:lnTo>
                  <a:pt x="0" y="3403045"/>
                </a:lnTo>
                <a:lnTo>
                  <a:pt x="0" y="0"/>
                </a:lnTo>
                <a:close/>
              </a:path>
            </a:pathLst>
          </a:custGeom>
          <a:blipFill>
            <a:blip r:embed="rId12"/>
            <a:stretch>
              <a:fillRect l="0" t="0" r="0" b="0"/>
            </a:stretch>
          </a:blipFill>
        </p:spPr>
      </p:sp>
      <p:sp>
        <p:nvSpPr>
          <p:cNvPr name="Freeform 8" id="8"/>
          <p:cNvSpPr/>
          <p:nvPr/>
        </p:nvSpPr>
        <p:spPr>
          <a:xfrm flipH="false" flipV="false" rot="0">
            <a:off x="1046821" y="1441497"/>
            <a:ext cx="6613386" cy="3968032"/>
          </a:xfrm>
          <a:custGeom>
            <a:avLst/>
            <a:gdLst/>
            <a:ahLst/>
            <a:cxnLst/>
            <a:rect r="r" b="b" t="t" l="l"/>
            <a:pathLst>
              <a:path h="3968032" w="6613386">
                <a:moveTo>
                  <a:pt x="0" y="0"/>
                </a:moveTo>
                <a:lnTo>
                  <a:pt x="6613386" y="0"/>
                </a:lnTo>
                <a:lnTo>
                  <a:pt x="6613386" y="3968032"/>
                </a:lnTo>
                <a:lnTo>
                  <a:pt x="0" y="3968032"/>
                </a:lnTo>
                <a:lnTo>
                  <a:pt x="0" y="0"/>
                </a:lnTo>
                <a:close/>
              </a:path>
            </a:pathLst>
          </a:custGeom>
          <a:blipFill>
            <a:blip r:embed="rId13"/>
            <a:stretch>
              <a:fillRect l="0" t="0" r="0" b="0"/>
            </a:stretch>
          </a:blipFill>
        </p:spPr>
      </p:sp>
      <p:sp>
        <p:nvSpPr>
          <p:cNvPr name="TextBox 9" id="9"/>
          <p:cNvSpPr txBox="true"/>
          <p:nvPr/>
        </p:nvSpPr>
        <p:spPr>
          <a:xfrm rot="0">
            <a:off x="112572" y="184919"/>
            <a:ext cx="11687475" cy="1396367"/>
          </a:xfrm>
          <a:prstGeom prst="rect">
            <a:avLst/>
          </a:prstGeom>
        </p:spPr>
        <p:txBody>
          <a:bodyPr anchor="t" rtlCol="false" tIns="0" lIns="0" bIns="0" rIns="0">
            <a:spAutoFit/>
          </a:bodyPr>
          <a:lstStyle/>
          <a:p>
            <a:pPr algn="l">
              <a:lnSpc>
                <a:spcPts val="3600"/>
              </a:lnSpc>
            </a:pPr>
            <a:r>
              <a:rPr lang="en-US" sz="3600" spc="36">
                <a:solidFill>
                  <a:srgbClr val="0086B3"/>
                </a:solidFill>
                <a:latin typeface="Proxima Nova Bold"/>
              </a:rPr>
              <a:t>CREATE A BAR CHART IN EXCEL TO VISUALIZE THE DISTRIBUTION OF EMPLOYEE AGES. </a:t>
            </a:r>
          </a:p>
          <a:p>
            <a:pPr algn="l">
              <a:lnSpc>
                <a:spcPts val="3600"/>
              </a:lnSpc>
            </a:pPr>
          </a:p>
        </p:txBody>
      </p:sp>
      <p:sp>
        <p:nvSpPr>
          <p:cNvPr name="TextBox 10" id="10"/>
          <p:cNvSpPr txBox="true"/>
          <p:nvPr/>
        </p:nvSpPr>
        <p:spPr>
          <a:xfrm rot="0">
            <a:off x="8635112" y="2603786"/>
            <a:ext cx="7432940" cy="4688374"/>
          </a:xfrm>
          <a:prstGeom prst="rect">
            <a:avLst/>
          </a:prstGeom>
        </p:spPr>
        <p:txBody>
          <a:bodyPr anchor="t" rtlCol="false" tIns="0" lIns="0" bIns="0" rIns="0">
            <a:spAutoFit/>
          </a:bodyPr>
          <a:lstStyle/>
          <a:p>
            <a:pPr algn="ctr">
              <a:lnSpc>
                <a:spcPts val="2889"/>
              </a:lnSpc>
            </a:pPr>
            <a:r>
              <a:rPr lang="en-US" sz="2064">
                <a:solidFill>
                  <a:srgbClr val="000000"/>
                </a:solidFill>
                <a:latin typeface="Canva Sans Bold"/>
              </a:rPr>
              <a:t>The chart highlights a substantial concentration of employees, totaling 1,866 individuals, within the age bracket of 30 to 39. This significant presence suggests that this age group constitutes a prominent segment of the workforce. Conversely, the age range spanning from 60+ exhibits the lowest count, with only 15 individuals. This disparity indicates a smaller representation of employees in the older age bracket, potentially indicating a nearing retirement phase. These observations provide valuable insights into the company's age distribution, which could have implications for various aspects such as workforce planning and knowledge transfer strategies.</a:t>
            </a:r>
          </a:p>
          <a:p>
            <a:pPr algn="ctr">
              <a:lnSpc>
                <a:spcPts val="288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0F7"/>
        </a:solidFill>
      </p:bgPr>
    </p:bg>
    <p:spTree>
      <p:nvGrpSpPr>
        <p:cNvPr id="1" name=""/>
        <p:cNvGrpSpPr/>
        <p:nvPr/>
      </p:nvGrpSpPr>
      <p:grpSpPr>
        <a:xfrm>
          <a:off x="0" y="0"/>
          <a:ext cx="0" cy="0"/>
          <a:chOff x="0" y="0"/>
          <a:chExt cx="0" cy="0"/>
        </a:xfrm>
      </p:grpSpPr>
      <p:sp>
        <p:nvSpPr>
          <p:cNvPr name="Freeform 2" id="2"/>
          <p:cNvSpPr/>
          <p:nvPr/>
        </p:nvSpPr>
        <p:spPr>
          <a:xfrm flipH="false" flipV="false" rot="0">
            <a:off x="14303052" y="7258881"/>
            <a:ext cx="3354638" cy="2530692"/>
          </a:xfrm>
          <a:custGeom>
            <a:avLst/>
            <a:gdLst/>
            <a:ahLst/>
            <a:cxnLst/>
            <a:rect r="r" b="b" t="t" l="l"/>
            <a:pathLst>
              <a:path h="2530692" w="3354638">
                <a:moveTo>
                  <a:pt x="0" y="0"/>
                </a:moveTo>
                <a:lnTo>
                  <a:pt x="3354638" y="0"/>
                </a:lnTo>
                <a:lnTo>
                  <a:pt x="3354638" y="2530692"/>
                </a:lnTo>
                <a:lnTo>
                  <a:pt x="0" y="2530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596961">
            <a:off x="-1406027" y="6806086"/>
            <a:ext cx="4389359" cy="4373398"/>
          </a:xfrm>
          <a:custGeom>
            <a:avLst/>
            <a:gdLst/>
            <a:ahLst/>
            <a:cxnLst/>
            <a:rect r="r" b="b" t="t" l="l"/>
            <a:pathLst>
              <a:path h="4373398" w="4389359">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201367">
            <a:off x="557077" y="8324231"/>
            <a:ext cx="3625255" cy="4816160"/>
          </a:xfrm>
          <a:custGeom>
            <a:avLst/>
            <a:gdLst/>
            <a:ahLst/>
            <a:cxnLst/>
            <a:rect r="r" b="b" t="t" l="l"/>
            <a:pathLst>
              <a:path h="4816160" w="3625255">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123381">
            <a:off x="15488782" y="-651472"/>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395011">
            <a:off x="13614410" y="-1236110"/>
            <a:ext cx="2725288" cy="3620552"/>
          </a:xfrm>
          <a:custGeom>
            <a:avLst/>
            <a:gdLst/>
            <a:ahLst/>
            <a:cxnLst/>
            <a:rect r="r" b="b" t="t" l="l"/>
            <a:pathLst>
              <a:path h="3620552" w="2725288">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27579" y="2335075"/>
            <a:ext cx="4922187" cy="7255982"/>
          </a:xfrm>
          <a:custGeom>
            <a:avLst/>
            <a:gdLst/>
            <a:ahLst/>
            <a:cxnLst/>
            <a:rect r="r" b="b" t="t" l="l"/>
            <a:pathLst>
              <a:path h="7255982" w="4922187">
                <a:moveTo>
                  <a:pt x="0" y="0"/>
                </a:moveTo>
                <a:lnTo>
                  <a:pt x="4922186" y="0"/>
                </a:lnTo>
                <a:lnTo>
                  <a:pt x="4922186" y="7255982"/>
                </a:lnTo>
                <a:lnTo>
                  <a:pt x="0" y="7255982"/>
                </a:lnTo>
                <a:lnTo>
                  <a:pt x="0" y="0"/>
                </a:lnTo>
                <a:close/>
              </a:path>
            </a:pathLst>
          </a:custGeom>
          <a:blipFill>
            <a:blip r:embed="rId12"/>
            <a:stretch>
              <a:fillRect l="0" t="0" r="0" b="0"/>
            </a:stretch>
          </a:blipFill>
        </p:spPr>
      </p:sp>
      <p:sp>
        <p:nvSpPr>
          <p:cNvPr name="TextBox 8" id="8"/>
          <p:cNvSpPr txBox="true"/>
          <p:nvPr/>
        </p:nvSpPr>
        <p:spPr>
          <a:xfrm rot="0">
            <a:off x="195437" y="317087"/>
            <a:ext cx="13149595" cy="2017988"/>
          </a:xfrm>
          <a:prstGeom prst="rect">
            <a:avLst/>
          </a:prstGeom>
        </p:spPr>
        <p:txBody>
          <a:bodyPr anchor="t" rtlCol="false" tIns="0" lIns="0" bIns="0" rIns="0">
            <a:spAutoFit/>
          </a:bodyPr>
          <a:lstStyle/>
          <a:p>
            <a:pPr algn="l">
              <a:lnSpc>
                <a:spcPts val="3940"/>
              </a:lnSpc>
            </a:pPr>
            <a:r>
              <a:rPr lang="en-US" sz="3940" spc="39">
                <a:solidFill>
                  <a:srgbClr val="0086B3"/>
                </a:solidFill>
                <a:latin typeface="Proxima Nova Bold"/>
              </a:rPr>
              <a:t>IDENTIFY AND CLEAN ANY MISSING OR INCONSISTENT DATA IN THE "DEPARTMENT" COLUMN.</a:t>
            </a:r>
          </a:p>
          <a:p>
            <a:pPr algn="l">
              <a:lnSpc>
                <a:spcPts val="3940"/>
              </a:lnSpc>
            </a:pPr>
          </a:p>
        </p:txBody>
      </p:sp>
      <p:sp>
        <p:nvSpPr>
          <p:cNvPr name="TextBox 9" id="9"/>
          <p:cNvSpPr txBox="true"/>
          <p:nvPr/>
        </p:nvSpPr>
        <p:spPr>
          <a:xfrm rot="0">
            <a:off x="7388526" y="3443088"/>
            <a:ext cx="8591845"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Encouragingly, there are no missing values in the "Department" column. This indicates complete data on employee department assignments and ensures consistency in department naming across the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DAGEc0CJYTw</dc:identifier>
  <dcterms:modified xsi:type="dcterms:W3CDTF">2011-08-01T06:04:30Z</dcterms:modified>
  <cp:revision>1</cp:revision>
  <dc:title>Blue Creative Employee Training Presentation</dc:title>
</cp:coreProperties>
</file>